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98" r:id="rId4"/>
    <p:sldId id="305" r:id="rId5"/>
    <p:sldId id="299" r:id="rId6"/>
    <p:sldId id="259" r:id="rId7"/>
    <p:sldId id="306" r:id="rId8"/>
    <p:sldId id="260" r:id="rId9"/>
    <p:sldId id="307" r:id="rId10"/>
    <p:sldId id="308" r:id="rId11"/>
    <p:sldId id="309" r:id="rId12"/>
    <p:sldId id="310" r:id="rId13"/>
    <p:sldId id="300" r:id="rId14"/>
    <p:sldId id="315" r:id="rId15"/>
    <p:sldId id="352" r:id="rId16"/>
    <p:sldId id="316" r:id="rId17"/>
    <p:sldId id="314" r:id="rId18"/>
    <p:sldId id="311" r:id="rId19"/>
    <p:sldId id="313" r:id="rId20"/>
    <p:sldId id="342" r:id="rId21"/>
    <p:sldId id="290" r:id="rId22"/>
    <p:sldId id="264" r:id="rId23"/>
    <p:sldId id="317" r:id="rId24"/>
    <p:sldId id="291" r:id="rId25"/>
    <p:sldId id="318" r:id="rId26"/>
    <p:sldId id="265" r:id="rId27"/>
    <p:sldId id="319" r:id="rId28"/>
    <p:sldId id="320" r:id="rId29"/>
    <p:sldId id="321" r:id="rId30"/>
    <p:sldId id="322" r:id="rId31"/>
    <p:sldId id="323" r:id="rId32"/>
    <p:sldId id="324" r:id="rId33"/>
    <p:sldId id="266" r:id="rId34"/>
    <p:sldId id="325" r:id="rId35"/>
    <p:sldId id="326" r:id="rId36"/>
    <p:sldId id="328" r:id="rId37"/>
    <p:sldId id="330" r:id="rId38"/>
    <p:sldId id="327" r:id="rId39"/>
    <p:sldId id="331" r:id="rId40"/>
    <p:sldId id="332" r:id="rId41"/>
    <p:sldId id="302" r:id="rId42"/>
    <p:sldId id="333" r:id="rId43"/>
    <p:sldId id="334" r:id="rId44"/>
    <p:sldId id="269" r:id="rId45"/>
    <p:sldId id="335" r:id="rId46"/>
    <p:sldId id="336" r:id="rId47"/>
    <p:sldId id="272" r:id="rId48"/>
    <p:sldId id="273" r:id="rId49"/>
    <p:sldId id="294" r:id="rId50"/>
    <p:sldId id="274" r:id="rId51"/>
    <p:sldId id="295" r:id="rId52"/>
    <p:sldId id="338" r:id="rId53"/>
    <p:sldId id="340" r:id="rId54"/>
    <p:sldId id="277" r:id="rId55"/>
    <p:sldId id="337" r:id="rId56"/>
    <p:sldId id="296" r:id="rId57"/>
    <p:sldId id="279" r:id="rId58"/>
    <p:sldId id="280" r:id="rId59"/>
    <p:sldId id="281" r:id="rId60"/>
    <p:sldId id="353" r:id="rId61"/>
    <p:sldId id="354" r:id="rId62"/>
    <p:sldId id="355" r:id="rId63"/>
    <p:sldId id="356" r:id="rId64"/>
    <p:sldId id="357" r:id="rId65"/>
    <p:sldId id="358" r:id="rId66"/>
    <p:sldId id="359" r:id="rId67"/>
    <p:sldId id="360" r:id="rId68"/>
    <p:sldId id="282" r:id="rId69"/>
    <p:sldId id="341" r:id="rId70"/>
    <p:sldId id="361" r:id="rId71"/>
    <p:sldId id="343" r:id="rId72"/>
    <p:sldId id="350" r:id="rId73"/>
    <p:sldId id="345" r:id="rId74"/>
    <p:sldId id="346" r:id="rId75"/>
    <p:sldId id="347" r:id="rId76"/>
    <p:sldId id="349" r:id="rId77"/>
    <p:sldId id="344" r:id="rId78"/>
    <p:sldId id="362" r:id="rId79"/>
    <p:sldId id="363" r:id="rId80"/>
    <p:sldId id="285" r:id="rId81"/>
    <p:sldId id="367" r:id="rId82"/>
    <p:sldId id="368" r:id="rId83"/>
    <p:sldId id="351" r:id="rId84"/>
    <p:sldId id="287" r:id="rId85"/>
    <p:sldId id="303" r:id="rId86"/>
    <p:sldId id="288" r:id="rId87"/>
    <p:sldId id="304" r:id="rId88"/>
    <p:sldId id="364" r:id="rId89"/>
    <p:sldId id="365" r:id="rId90"/>
    <p:sldId id="366" r:id="rId91"/>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5" d="100"/>
          <a:sy n="65" d="100"/>
        </p:scale>
        <p:origin x="-942" y="-5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5E1F8BD-BCE8-4A2E-9829-641E12F261B4}" type="datetimeFigureOut">
              <a:rPr lang="fa-IR" smtClean="0"/>
              <a:t>07/11/1444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30ACD8D-53C2-4E49-8470-C6762ED7BBF5}" type="slidenum">
              <a:rPr lang="fa-IR" smtClean="0"/>
              <a:t>‹#›</a:t>
            </a:fld>
            <a:endParaRPr lang="fa-IR"/>
          </a:p>
        </p:txBody>
      </p:sp>
    </p:spTree>
    <p:extLst>
      <p:ext uri="{BB962C8B-B14F-4D97-AF65-F5344CB8AC3E}">
        <p14:creationId xmlns:p14="http://schemas.microsoft.com/office/powerpoint/2010/main" val="1626670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5E1F8BD-BCE8-4A2E-9829-641E12F261B4}" type="datetimeFigureOut">
              <a:rPr lang="fa-IR" smtClean="0"/>
              <a:t>07/11/1444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30ACD8D-53C2-4E49-8470-C6762ED7BBF5}" type="slidenum">
              <a:rPr lang="fa-IR" smtClean="0"/>
              <a:t>‹#›</a:t>
            </a:fld>
            <a:endParaRPr lang="fa-IR"/>
          </a:p>
        </p:txBody>
      </p:sp>
    </p:spTree>
    <p:extLst>
      <p:ext uri="{BB962C8B-B14F-4D97-AF65-F5344CB8AC3E}">
        <p14:creationId xmlns:p14="http://schemas.microsoft.com/office/powerpoint/2010/main" val="3457705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5E1F8BD-BCE8-4A2E-9829-641E12F261B4}" type="datetimeFigureOut">
              <a:rPr lang="fa-IR" smtClean="0"/>
              <a:t>07/11/1444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30ACD8D-53C2-4E49-8470-C6762ED7BBF5}" type="slidenum">
              <a:rPr lang="fa-IR" smtClean="0"/>
              <a:t>‹#›</a:t>
            </a:fld>
            <a:endParaRPr lang="fa-I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312759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5E1F8BD-BCE8-4A2E-9829-641E12F261B4}" type="datetimeFigureOut">
              <a:rPr lang="fa-IR" smtClean="0"/>
              <a:t>07/11/1444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30ACD8D-53C2-4E49-8470-C6762ED7BBF5}" type="slidenum">
              <a:rPr lang="fa-IR" smtClean="0"/>
              <a:t>‹#›</a:t>
            </a:fld>
            <a:endParaRPr lang="fa-IR"/>
          </a:p>
        </p:txBody>
      </p:sp>
    </p:spTree>
    <p:extLst>
      <p:ext uri="{BB962C8B-B14F-4D97-AF65-F5344CB8AC3E}">
        <p14:creationId xmlns:p14="http://schemas.microsoft.com/office/powerpoint/2010/main" val="21091395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5E1F8BD-BCE8-4A2E-9829-641E12F261B4}" type="datetimeFigureOut">
              <a:rPr lang="fa-IR" smtClean="0"/>
              <a:t>07/11/1444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30ACD8D-53C2-4E49-8470-C6762ED7BBF5}" type="slidenum">
              <a:rPr lang="fa-IR" smtClean="0"/>
              <a:t>‹#›</a:t>
            </a:fld>
            <a:endParaRPr lang="fa-I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463131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5E1F8BD-BCE8-4A2E-9829-641E12F261B4}" type="datetimeFigureOut">
              <a:rPr lang="fa-IR" smtClean="0"/>
              <a:t>07/11/1444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30ACD8D-53C2-4E49-8470-C6762ED7BBF5}" type="slidenum">
              <a:rPr lang="fa-IR" smtClean="0"/>
              <a:t>‹#›</a:t>
            </a:fld>
            <a:endParaRPr lang="fa-IR"/>
          </a:p>
        </p:txBody>
      </p:sp>
    </p:spTree>
    <p:extLst>
      <p:ext uri="{BB962C8B-B14F-4D97-AF65-F5344CB8AC3E}">
        <p14:creationId xmlns:p14="http://schemas.microsoft.com/office/powerpoint/2010/main" val="22517962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E1F8BD-BCE8-4A2E-9829-641E12F261B4}" type="datetimeFigureOut">
              <a:rPr lang="fa-IR" smtClean="0"/>
              <a:t>07/11/1444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30ACD8D-53C2-4E49-8470-C6762ED7BBF5}" type="slidenum">
              <a:rPr lang="fa-IR" smtClean="0"/>
              <a:t>‹#›</a:t>
            </a:fld>
            <a:endParaRPr lang="fa-IR"/>
          </a:p>
        </p:txBody>
      </p:sp>
    </p:spTree>
    <p:extLst>
      <p:ext uri="{BB962C8B-B14F-4D97-AF65-F5344CB8AC3E}">
        <p14:creationId xmlns:p14="http://schemas.microsoft.com/office/powerpoint/2010/main" val="5201978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E1F8BD-BCE8-4A2E-9829-641E12F261B4}" type="datetimeFigureOut">
              <a:rPr lang="fa-IR" smtClean="0"/>
              <a:t>07/11/1444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30ACD8D-53C2-4E49-8470-C6762ED7BBF5}" type="slidenum">
              <a:rPr lang="fa-IR" smtClean="0"/>
              <a:t>‹#›</a:t>
            </a:fld>
            <a:endParaRPr lang="fa-IR"/>
          </a:p>
        </p:txBody>
      </p:sp>
    </p:spTree>
    <p:extLst>
      <p:ext uri="{BB962C8B-B14F-4D97-AF65-F5344CB8AC3E}">
        <p14:creationId xmlns:p14="http://schemas.microsoft.com/office/powerpoint/2010/main" val="3725362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E1F8BD-BCE8-4A2E-9829-641E12F261B4}" type="datetimeFigureOut">
              <a:rPr lang="fa-IR" smtClean="0"/>
              <a:t>07/11/1444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30ACD8D-53C2-4E49-8470-C6762ED7BBF5}" type="slidenum">
              <a:rPr lang="fa-IR" smtClean="0"/>
              <a:t>‹#›</a:t>
            </a:fld>
            <a:endParaRPr lang="fa-IR"/>
          </a:p>
        </p:txBody>
      </p:sp>
    </p:spTree>
    <p:extLst>
      <p:ext uri="{BB962C8B-B14F-4D97-AF65-F5344CB8AC3E}">
        <p14:creationId xmlns:p14="http://schemas.microsoft.com/office/powerpoint/2010/main" val="1012817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5E1F8BD-BCE8-4A2E-9829-641E12F261B4}" type="datetimeFigureOut">
              <a:rPr lang="fa-IR" smtClean="0"/>
              <a:t>07/11/1444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30ACD8D-53C2-4E49-8470-C6762ED7BBF5}" type="slidenum">
              <a:rPr lang="fa-IR" smtClean="0"/>
              <a:t>‹#›</a:t>
            </a:fld>
            <a:endParaRPr lang="fa-IR"/>
          </a:p>
        </p:txBody>
      </p:sp>
    </p:spTree>
    <p:extLst>
      <p:ext uri="{BB962C8B-B14F-4D97-AF65-F5344CB8AC3E}">
        <p14:creationId xmlns:p14="http://schemas.microsoft.com/office/powerpoint/2010/main" val="1298480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5E1F8BD-BCE8-4A2E-9829-641E12F261B4}" type="datetimeFigureOut">
              <a:rPr lang="fa-IR" smtClean="0"/>
              <a:t>07/11/1444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30ACD8D-53C2-4E49-8470-C6762ED7BBF5}" type="slidenum">
              <a:rPr lang="fa-IR" smtClean="0"/>
              <a:t>‹#›</a:t>
            </a:fld>
            <a:endParaRPr lang="fa-IR"/>
          </a:p>
        </p:txBody>
      </p:sp>
    </p:spTree>
    <p:extLst>
      <p:ext uri="{BB962C8B-B14F-4D97-AF65-F5344CB8AC3E}">
        <p14:creationId xmlns:p14="http://schemas.microsoft.com/office/powerpoint/2010/main" val="1317213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5E1F8BD-BCE8-4A2E-9829-641E12F261B4}" type="datetimeFigureOut">
              <a:rPr lang="fa-IR" smtClean="0"/>
              <a:t>07/11/1444</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A30ACD8D-53C2-4E49-8470-C6762ED7BBF5}" type="slidenum">
              <a:rPr lang="fa-IR" smtClean="0"/>
              <a:t>‹#›</a:t>
            </a:fld>
            <a:endParaRPr lang="fa-IR"/>
          </a:p>
        </p:txBody>
      </p:sp>
    </p:spTree>
    <p:extLst>
      <p:ext uri="{BB962C8B-B14F-4D97-AF65-F5344CB8AC3E}">
        <p14:creationId xmlns:p14="http://schemas.microsoft.com/office/powerpoint/2010/main" val="2207787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5E1F8BD-BCE8-4A2E-9829-641E12F261B4}" type="datetimeFigureOut">
              <a:rPr lang="fa-IR" smtClean="0"/>
              <a:t>07/11/1444</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A30ACD8D-53C2-4E49-8470-C6762ED7BBF5}" type="slidenum">
              <a:rPr lang="fa-IR" smtClean="0"/>
              <a:t>‹#›</a:t>
            </a:fld>
            <a:endParaRPr lang="fa-IR"/>
          </a:p>
        </p:txBody>
      </p:sp>
    </p:spTree>
    <p:extLst>
      <p:ext uri="{BB962C8B-B14F-4D97-AF65-F5344CB8AC3E}">
        <p14:creationId xmlns:p14="http://schemas.microsoft.com/office/powerpoint/2010/main" val="2894755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E1F8BD-BCE8-4A2E-9829-641E12F261B4}" type="datetimeFigureOut">
              <a:rPr lang="fa-IR" smtClean="0"/>
              <a:t>07/11/1444</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A30ACD8D-53C2-4E49-8470-C6762ED7BBF5}" type="slidenum">
              <a:rPr lang="fa-IR" smtClean="0"/>
              <a:t>‹#›</a:t>
            </a:fld>
            <a:endParaRPr lang="fa-IR"/>
          </a:p>
        </p:txBody>
      </p:sp>
    </p:spTree>
    <p:extLst>
      <p:ext uri="{BB962C8B-B14F-4D97-AF65-F5344CB8AC3E}">
        <p14:creationId xmlns:p14="http://schemas.microsoft.com/office/powerpoint/2010/main" val="2553711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5E1F8BD-BCE8-4A2E-9829-641E12F261B4}" type="datetimeFigureOut">
              <a:rPr lang="fa-IR" smtClean="0"/>
              <a:t>07/11/1444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30ACD8D-53C2-4E49-8470-C6762ED7BBF5}" type="slidenum">
              <a:rPr lang="fa-IR" smtClean="0"/>
              <a:t>‹#›</a:t>
            </a:fld>
            <a:endParaRPr lang="fa-IR"/>
          </a:p>
        </p:txBody>
      </p:sp>
    </p:spTree>
    <p:extLst>
      <p:ext uri="{BB962C8B-B14F-4D97-AF65-F5344CB8AC3E}">
        <p14:creationId xmlns:p14="http://schemas.microsoft.com/office/powerpoint/2010/main" val="2827839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30ACD8D-53C2-4E49-8470-C6762ED7BBF5}" type="slidenum">
              <a:rPr lang="fa-IR" smtClean="0"/>
              <a:t>‹#›</a:t>
            </a:fld>
            <a:endParaRPr lang="fa-IR"/>
          </a:p>
        </p:txBody>
      </p:sp>
      <p:sp>
        <p:nvSpPr>
          <p:cNvPr id="5" name="Date Placeholder 4"/>
          <p:cNvSpPr>
            <a:spLocks noGrp="1"/>
          </p:cNvSpPr>
          <p:nvPr>
            <p:ph type="dt" sz="half" idx="10"/>
          </p:nvPr>
        </p:nvSpPr>
        <p:spPr/>
        <p:txBody>
          <a:bodyPr/>
          <a:lstStyle/>
          <a:p>
            <a:fld id="{F5E1F8BD-BCE8-4A2E-9829-641E12F261B4}" type="datetimeFigureOut">
              <a:rPr lang="fa-IR" smtClean="0"/>
              <a:t>07/11/1444</a:t>
            </a:fld>
            <a:endParaRPr lang="fa-IR"/>
          </a:p>
        </p:txBody>
      </p:sp>
    </p:spTree>
    <p:extLst>
      <p:ext uri="{BB962C8B-B14F-4D97-AF65-F5344CB8AC3E}">
        <p14:creationId xmlns:p14="http://schemas.microsoft.com/office/powerpoint/2010/main" val="1476770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5E1F8BD-BCE8-4A2E-9829-641E12F261B4}" type="datetimeFigureOut">
              <a:rPr lang="fa-IR" smtClean="0"/>
              <a:t>07/11/1444</a:t>
            </a:fld>
            <a:endParaRPr lang="fa-I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30ACD8D-53C2-4E49-8470-C6762ED7BBF5}" type="slidenum">
              <a:rPr lang="fa-IR" smtClean="0"/>
              <a:t>‹#›</a:t>
            </a:fld>
            <a:endParaRPr lang="fa-IR"/>
          </a:p>
        </p:txBody>
      </p:sp>
    </p:spTree>
    <p:extLst>
      <p:ext uri="{BB962C8B-B14F-4D97-AF65-F5344CB8AC3E}">
        <p14:creationId xmlns:p14="http://schemas.microsoft.com/office/powerpoint/2010/main" val="418691766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4320" y="1915060"/>
            <a:ext cx="10045337" cy="2233945"/>
          </a:xfrm>
          <a:prstGeom prst="rect">
            <a:avLst/>
          </a:prstGeom>
        </p:spPr>
        <p:txBody>
          <a:bodyPr wrap="square">
            <a:spAutoFit/>
            <a:scene3d>
              <a:camera prst="orthographicFront"/>
              <a:lightRig rig="threePt" dir="t"/>
            </a:scene3d>
            <a:sp3d extrusionH="57150">
              <a:bevelT w="38100" h="38100" prst="convex"/>
            </a:sp3d>
          </a:bodyPr>
          <a:lstStyle/>
          <a:p>
            <a:pPr marL="500380" marR="770890" indent="-1905" algn="ctr" rtl="1">
              <a:lnSpc>
                <a:spcPct val="200000"/>
              </a:lnSpc>
              <a:spcAft>
                <a:spcPts val="480"/>
              </a:spcAft>
            </a:pPr>
            <a:r>
              <a:rPr lang="ar-SA" sz="3600" b="1" spc="50" dirty="0">
                <a:ln w="0"/>
                <a:solidFill>
                  <a:schemeClr val="accent2">
                    <a:lumMod val="75000"/>
                  </a:schemeClr>
                </a:solidFill>
                <a:effectLst>
                  <a:glow rad="228600">
                    <a:schemeClr val="accent3">
                      <a:satMod val="175000"/>
                      <a:alpha val="40000"/>
                    </a:schemeClr>
                  </a:glow>
                  <a:innerShdw blurRad="63500" dist="50800" dir="13500000">
                    <a:srgbClr val="000000">
                      <a:alpha val="50000"/>
                    </a:srgbClr>
                  </a:innerShdw>
                </a:effectLst>
                <a:latin typeface="B Mitra" panose="00000400000000000000" pitchFamily="2" charset="-78"/>
                <a:ea typeface="B Mitra" panose="00000400000000000000" pitchFamily="2" charset="-78"/>
                <a:cs typeface="B Titr" panose="00000700000000000000" pitchFamily="2" charset="-78"/>
              </a:rPr>
              <a:t>مداخله مختصر براي مدیریت </a:t>
            </a:r>
            <a:r>
              <a:rPr lang="ar-SA" sz="3600" b="1" spc="50" dirty="0" smtClean="0">
                <a:ln w="0"/>
                <a:solidFill>
                  <a:schemeClr val="accent2">
                    <a:lumMod val="75000"/>
                  </a:schemeClr>
                </a:solidFill>
                <a:effectLst>
                  <a:glow rad="228600">
                    <a:schemeClr val="accent3">
                      <a:satMod val="175000"/>
                      <a:alpha val="40000"/>
                    </a:schemeClr>
                  </a:glow>
                  <a:innerShdw blurRad="63500" dist="50800" dir="13500000">
                    <a:srgbClr val="000000">
                      <a:alpha val="50000"/>
                    </a:srgbClr>
                  </a:innerShdw>
                </a:effectLst>
                <a:latin typeface="B Mitra" panose="00000400000000000000" pitchFamily="2" charset="-78"/>
                <a:ea typeface="B Mitra" panose="00000400000000000000" pitchFamily="2" charset="-78"/>
                <a:cs typeface="B Titr" panose="00000700000000000000" pitchFamily="2" charset="-78"/>
              </a:rPr>
              <a:t>خودکشی</a:t>
            </a:r>
            <a:endParaRPr lang="en-US" sz="3600" b="1" spc="50" dirty="0">
              <a:ln w="0"/>
              <a:solidFill>
                <a:schemeClr val="accent2">
                  <a:lumMod val="75000"/>
                </a:schemeClr>
              </a:solidFill>
              <a:effectLst>
                <a:glow rad="228600">
                  <a:schemeClr val="accent3">
                    <a:satMod val="175000"/>
                    <a:alpha val="40000"/>
                  </a:schemeClr>
                </a:glow>
                <a:innerShdw blurRad="63500" dist="50800" dir="13500000">
                  <a:srgbClr val="000000">
                    <a:alpha val="50000"/>
                  </a:srgbClr>
                </a:innerShdw>
              </a:effectLst>
              <a:latin typeface="B Mitra" panose="00000400000000000000" pitchFamily="2" charset="-78"/>
              <a:ea typeface="B Mitra" panose="00000400000000000000" pitchFamily="2" charset="-78"/>
              <a:cs typeface="B Titr" panose="00000700000000000000" pitchFamily="2" charset="-78"/>
            </a:endParaRPr>
          </a:p>
          <a:p>
            <a:pPr marL="500380" marR="1481455" indent="-1905" algn="ctr" rtl="1">
              <a:lnSpc>
                <a:spcPct val="200000"/>
              </a:lnSpc>
              <a:spcAft>
                <a:spcPts val="260"/>
              </a:spcAft>
            </a:pPr>
            <a:r>
              <a:rPr lang="fa-IR" sz="3600" b="1" spc="50" dirty="0" smtClean="0">
                <a:ln w="0"/>
                <a:solidFill>
                  <a:schemeClr val="accent2">
                    <a:lumMod val="75000"/>
                  </a:schemeClr>
                </a:solidFill>
                <a:effectLst>
                  <a:glow rad="228600">
                    <a:schemeClr val="accent3">
                      <a:satMod val="175000"/>
                      <a:alpha val="40000"/>
                    </a:schemeClr>
                  </a:glow>
                  <a:innerShdw blurRad="63500" dist="50800" dir="13500000">
                    <a:srgbClr val="000000">
                      <a:alpha val="50000"/>
                    </a:srgbClr>
                  </a:innerShdw>
                </a:effectLst>
                <a:latin typeface="B Mitra" panose="00000400000000000000" pitchFamily="2" charset="-78"/>
                <a:ea typeface="B Mitra" panose="00000400000000000000" pitchFamily="2" charset="-78"/>
                <a:cs typeface="B Titr" panose="00000700000000000000" pitchFamily="2" charset="-78"/>
              </a:rPr>
              <a:t>               </a:t>
            </a:r>
            <a:r>
              <a:rPr lang="ar-SA" sz="3600" b="1" spc="50" dirty="0" smtClean="0">
                <a:ln w="0"/>
                <a:solidFill>
                  <a:schemeClr val="accent2">
                    <a:lumMod val="75000"/>
                  </a:schemeClr>
                </a:solidFill>
                <a:effectLst>
                  <a:glow rad="228600">
                    <a:schemeClr val="accent3">
                      <a:satMod val="175000"/>
                      <a:alpha val="40000"/>
                    </a:schemeClr>
                  </a:glow>
                  <a:innerShdw blurRad="63500" dist="50800" dir="13500000">
                    <a:srgbClr val="000000">
                      <a:alpha val="50000"/>
                    </a:srgbClr>
                  </a:innerShdw>
                </a:effectLst>
                <a:latin typeface="B Mitra" panose="00000400000000000000" pitchFamily="2" charset="-78"/>
                <a:ea typeface="B Mitra" panose="00000400000000000000" pitchFamily="2" charset="-78"/>
                <a:cs typeface="B Titr" panose="00000700000000000000" pitchFamily="2" charset="-78"/>
              </a:rPr>
              <a:t>ویژه </a:t>
            </a:r>
            <a:r>
              <a:rPr lang="ar-SA" sz="3600" b="1" spc="50" dirty="0">
                <a:ln w="0"/>
                <a:solidFill>
                  <a:schemeClr val="accent2">
                    <a:lumMod val="75000"/>
                  </a:schemeClr>
                </a:solidFill>
                <a:effectLst>
                  <a:glow rad="228600">
                    <a:schemeClr val="accent3">
                      <a:satMod val="175000"/>
                      <a:alpha val="40000"/>
                    </a:schemeClr>
                  </a:glow>
                  <a:innerShdw blurRad="63500" dist="50800" dir="13500000">
                    <a:srgbClr val="000000">
                      <a:alpha val="50000"/>
                    </a:srgbClr>
                  </a:innerShdw>
                </a:effectLst>
                <a:latin typeface="B Mitra" panose="00000400000000000000" pitchFamily="2" charset="-78"/>
                <a:ea typeface="B Mitra" panose="00000400000000000000" pitchFamily="2" charset="-78"/>
                <a:cs typeface="B Titr" panose="00000700000000000000" pitchFamily="2" charset="-78"/>
              </a:rPr>
              <a:t>کارشناسان سلامت روان</a:t>
            </a:r>
            <a:r>
              <a:rPr lang="ar-SA" sz="3600" b="1" spc="50" dirty="0">
                <a:ln w="0"/>
                <a:solidFill>
                  <a:schemeClr val="accent2">
                    <a:lumMod val="75000"/>
                  </a:schemeClr>
                </a:solidFill>
                <a:effectLst>
                  <a:glow rad="228600">
                    <a:schemeClr val="accent3">
                      <a:satMod val="175000"/>
                      <a:alpha val="40000"/>
                    </a:schemeClr>
                  </a:glow>
                  <a:innerShdw blurRad="63500" dist="50800" dir="13500000">
                    <a:srgbClr val="000000">
                      <a:alpha val="50000"/>
                    </a:srgbClr>
                  </a:innerShdw>
                </a:effectLst>
                <a:latin typeface="B Mitra" panose="00000400000000000000" pitchFamily="2" charset="-78"/>
                <a:ea typeface="Times New Roman" panose="02020603050405020304" pitchFamily="18" charset="0"/>
                <a:cs typeface="B Titr" panose="00000700000000000000" pitchFamily="2" charset="-78"/>
              </a:rPr>
              <a:t> </a:t>
            </a:r>
            <a:endParaRPr lang="en-US" sz="3600" b="1" spc="50" dirty="0">
              <a:ln w="0"/>
              <a:solidFill>
                <a:schemeClr val="accent2">
                  <a:lumMod val="75000"/>
                </a:schemeClr>
              </a:solidFill>
              <a:effectLst>
                <a:glow rad="228600">
                  <a:schemeClr val="accent3">
                    <a:satMod val="175000"/>
                    <a:alpha val="40000"/>
                  </a:schemeClr>
                </a:glow>
                <a:innerShdw blurRad="63500" dist="50800" dir="13500000">
                  <a:srgbClr val="000000">
                    <a:alpha val="50000"/>
                  </a:srgbClr>
                </a:innerShdw>
              </a:effectLst>
              <a:latin typeface="B Mitra" panose="00000400000000000000" pitchFamily="2" charset="-78"/>
              <a:ea typeface="B Mitra" panose="00000400000000000000" pitchFamily="2" charset="-78"/>
              <a:cs typeface="B Titr" panose="00000700000000000000" pitchFamily="2" charset="-78"/>
            </a:endParaRPr>
          </a:p>
        </p:txBody>
      </p:sp>
    </p:spTree>
    <p:extLst>
      <p:ext uri="{BB962C8B-B14F-4D97-AF65-F5344CB8AC3E}">
        <p14:creationId xmlns:p14="http://schemas.microsoft.com/office/powerpoint/2010/main" val="18254323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266065" indent="-6350">
              <a:lnSpc>
                <a:spcPct val="107000"/>
              </a:lnSpc>
              <a:spcAft>
                <a:spcPts val="265"/>
              </a:spcAft>
            </a:pPr>
            <a:r>
              <a:rPr lang="ar-SA" sz="1600" b="1" dirty="0">
                <a:solidFill>
                  <a:srgbClr val="000000"/>
                </a:solidFill>
                <a:latin typeface="B Mitra"/>
                <a:ea typeface="B Mitra"/>
              </a:rPr>
              <a:t>عوامل محافظ خانوادگی:  </a:t>
            </a:r>
            <a:endParaRPr lang="en-US" dirty="0">
              <a:solidFill>
                <a:srgbClr val="000000"/>
              </a:solidFill>
              <a:latin typeface="B Mitra"/>
              <a:ea typeface="B Mitra"/>
            </a:endParaRPr>
          </a:p>
          <a:p>
            <a:pPr marL="260985" marR="4062730" indent="-1905" algn="just">
              <a:lnSpc>
                <a:spcPct val="118000"/>
              </a:lnSpc>
              <a:spcAft>
                <a:spcPts val="25"/>
              </a:spcAft>
            </a:pPr>
            <a:r>
              <a:rPr lang="ar-SA" dirty="0">
                <a:solidFill>
                  <a:srgbClr val="000000"/>
                </a:solidFill>
                <a:latin typeface="B Mitra"/>
                <a:ea typeface="B Mitra"/>
              </a:rPr>
              <a:t>حس مسئولیت نسبت به خانواده</a:t>
            </a:r>
            <a:r>
              <a:rPr lang="ar-SA" dirty="0">
                <a:solidFill>
                  <a:srgbClr val="000000"/>
                </a:solidFill>
                <a:latin typeface="B Mitra"/>
                <a:ea typeface="Times New Roman" panose="02020603050405020304" pitchFamily="18" charset="0"/>
                <a:cs typeface="Times New Roman" panose="02020603050405020304" pitchFamily="18" charset="0"/>
              </a:rPr>
              <a:t> </a:t>
            </a:r>
            <a:r>
              <a:rPr lang="ar-SA" dirty="0">
                <a:solidFill>
                  <a:srgbClr val="000000"/>
                </a:solidFill>
                <a:latin typeface="B Mitra"/>
                <a:ea typeface="B Mitra"/>
              </a:rPr>
              <a:t>روابط خانوادگی گرم و مثبت</a:t>
            </a:r>
            <a:r>
              <a:rPr lang="ar-SA" dirty="0">
                <a:solidFill>
                  <a:srgbClr val="000000"/>
                </a:solidFill>
                <a:latin typeface="B Mitra"/>
                <a:ea typeface="Times New Roman" panose="02020603050405020304" pitchFamily="18" charset="0"/>
                <a:cs typeface="Times New Roman" panose="02020603050405020304" pitchFamily="18" charset="0"/>
              </a:rPr>
              <a:t> </a:t>
            </a:r>
            <a:r>
              <a:rPr lang="ar-SA" dirty="0">
                <a:solidFill>
                  <a:srgbClr val="000000"/>
                </a:solidFill>
                <a:latin typeface="B Mitra"/>
                <a:ea typeface="B Mitra"/>
              </a:rPr>
              <a:t>برخورداري از حمایت خانوادگی  </a:t>
            </a:r>
            <a:endParaRPr lang="en-US" dirty="0">
              <a:solidFill>
                <a:srgbClr val="000000"/>
              </a:solidFill>
              <a:latin typeface="B Mitra"/>
              <a:ea typeface="B Mitra"/>
            </a:endParaRPr>
          </a:p>
          <a:p>
            <a:pPr marL="0" indent="0">
              <a:buNone/>
            </a:pPr>
            <a:endParaRPr lang="en-US" dirty="0"/>
          </a:p>
        </p:txBody>
      </p:sp>
    </p:spTree>
    <p:extLst>
      <p:ext uri="{BB962C8B-B14F-4D97-AF65-F5344CB8AC3E}">
        <p14:creationId xmlns:p14="http://schemas.microsoft.com/office/powerpoint/2010/main" val="19396763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259715" indent="0">
              <a:lnSpc>
                <a:spcPct val="107000"/>
              </a:lnSpc>
              <a:spcAft>
                <a:spcPts val="265"/>
              </a:spcAft>
              <a:buNone/>
            </a:pPr>
            <a:r>
              <a:rPr lang="ar-SA" sz="1600" b="1" dirty="0">
                <a:solidFill>
                  <a:srgbClr val="000000"/>
                </a:solidFill>
                <a:latin typeface="B Mitra"/>
                <a:ea typeface="B Mitra"/>
              </a:rPr>
              <a:t>ج- </a:t>
            </a:r>
            <a:r>
              <a:rPr lang="ar-SA" sz="1600" b="1" dirty="0">
                <a:solidFill>
                  <a:srgbClr val="000000"/>
                </a:solidFill>
                <a:latin typeface="B Mitra"/>
                <a:ea typeface="B Mitra"/>
                <a:cs typeface="B Titr" pitchFamily="2" charset="-78"/>
              </a:rPr>
              <a:t>عوامل محافظ اجتماعی  </a:t>
            </a:r>
            <a:endParaRPr lang="en-US" dirty="0">
              <a:solidFill>
                <a:srgbClr val="000000"/>
              </a:solidFill>
              <a:latin typeface="B Mitra"/>
              <a:ea typeface="B Mitra"/>
              <a:cs typeface="B Titr" pitchFamily="2" charset="-78"/>
            </a:endParaRPr>
          </a:p>
          <a:p>
            <a:pPr marL="92075" marR="2819400" indent="-5080" algn="just">
              <a:lnSpc>
                <a:spcPct val="119000"/>
              </a:lnSpc>
            </a:pPr>
            <a:r>
              <a:rPr lang="en-US" dirty="0" smtClean="0">
                <a:solidFill>
                  <a:srgbClr val="000000"/>
                </a:solidFill>
                <a:latin typeface="B Mitra"/>
                <a:ea typeface="B Mitra"/>
                <a:cs typeface="B Titr" pitchFamily="2" charset="-78"/>
              </a:rPr>
              <a:t> </a:t>
            </a:r>
            <a:r>
              <a:rPr lang="ar-SA" dirty="0" smtClean="0">
                <a:solidFill>
                  <a:srgbClr val="000000"/>
                </a:solidFill>
                <a:latin typeface="B Mitra"/>
                <a:ea typeface="B Mitra"/>
                <a:cs typeface="B Titr" pitchFamily="2" charset="-78"/>
              </a:rPr>
              <a:t>وجود </a:t>
            </a:r>
            <a:r>
              <a:rPr lang="ar-SA" dirty="0">
                <a:solidFill>
                  <a:srgbClr val="000000"/>
                </a:solidFill>
                <a:latin typeface="B Mitra"/>
                <a:ea typeface="B Mitra"/>
                <a:cs typeface="B Titr" pitchFamily="2" charset="-78"/>
              </a:rPr>
              <a:t>شبکه حمایت اجتماعی قوي(  دوستان ، همکاران و...)</a:t>
            </a:r>
            <a:r>
              <a:rPr lang="ar-SA" dirty="0">
                <a:solidFill>
                  <a:srgbClr val="000000"/>
                </a:solidFill>
                <a:latin typeface="B Mitra"/>
                <a:ea typeface="Times New Roman" panose="02020603050405020304" pitchFamily="18" charset="0"/>
                <a:cs typeface="B Titr" pitchFamily="2" charset="-78"/>
              </a:rPr>
              <a:t> </a:t>
            </a:r>
            <a:r>
              <a:rPr lang="ar-SA" dirty="0">
                <a:solidFill>
                  <a:srgbClr val="000000"/>
                </a:solidFill>
                <a:latin typeface="B Mitra"/>
                <a:ea typeface="B Mitra"/>
                <a:cs typeface="B Titr" pitchFamily="2" charset="-78"/>
              </a:rPr>
              <a:t>درگیري و مشارکت در اجتماع</a:t>
            </a:r>
            <a:r>
              <a:rPr lang="ar-SA" dirty="0">
                <a:solidFill>
                  <a:srgbClr val="000000"/>
                </a:solidFill>
                <a:latin typeface="B Mitra"/>
                <a:ea typeface="Times New Roman" panose="02020603050405020304" pitchFamily="18" charset="0"/>
                <a:cs typeface="B Titr" pitchFamily="2" charset="-78"/>
              </a:rPr>
              <a:t> </a:t>
            </a:r>
            <a:r>
              <a:rPr lang="ar-SA" dirty="0">
                <a:solidFill>
                  <a:srgbClr val="000000"/>
                </a:solidFill>
                <a:latin typeface="B Mitra"/>
                <a:ea typeface="B Mitra"/>
                <a:cs typeface="B Titr" pitchFamily="2" charset="-78"/>
              </a:rPr>
              <a:t>زندگی اجتماعی رضایت بخش  محیط کاري حمایتی و رضایت بخش </a:t>
            </a:r>
            <a:r>
              <a:rPr lang="ar-SA" dirty="0">
                <a:solidFill>
                  <a:srgbClr val="000000"/>
                </a:solidFill>
                <a:latin typeface="B Mitra"/>
                <a:ea typeface="Times New Roman" panose="02020603050405020304" pitchFamily="18" charset="0"/>
                <a:cs typeface="B Titr" pitchFamily="2" charset="-78"/>
              </a:rPr>
              <a:t> </a:t>
            </a:r>
            <a:r>
              <a:rPr lang="ar-SA" dirty="0">
                <a:solidFill>
                  <a:srgbClr val="000000"/>
                </a:solidFill>
                <a:latin typeface="B Mitra"/>
                <a:ea typeface="B Mitra"/>
                <a:cs typeface="B Titr" pitchFamily="2" charset="-78"/>
              </a:rPr>
              <a:t>دسترسی به خدمات بهداشت روان  </a:t>
            </a:r>
            <a:endParaRPr lang="en-US" dirty="0">
              <a:solidFill>
                <a:srgbClr val="000000"/>
              </a:solidFill>
              <a:latin typeface="B Mitra"/>
              <a:ea typeface="B Mitra"/>
              <a:cs typeface="B Titr" pitchFamily="2" charset="-78"/>
            </a:endParaRPr>
          </a:p>
          <a:p>
            <a:pPr marL="0" indent="0" algn="just">
              <a:buNone/>
            </a:pPr>
            <a:endParaRPr lang="en-US" dirty="0"/>
          </a:p>
        </p:txBody>
      </p:sp>
    </p:spTree>
    <p:extLst>
      <p:ext uri="{BB962C8B-B14F-4D97-AF65-F5344CB8AC3E}">
        <p14:creationId xmlns:p14="http://schemas.microsoft.com/office/powerpoint/2010/main" val="27763505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itchFamily="2" charset="-78"/>
              </a:rPr>
              <a:t>مدیریت خودکشی</a:t>
            </a:r>
            <a:endParaRPr lang="en-US" dirty="0">
              <a:cs typeface="B Titr" pitchFamily="2" charset="-78"/>
            </a:endParaRPr>
          </a:p>
        </p:txBody>
      </p:sp>
      <p:sp>
        <p:nvSpPr>
          <p:cNvPr id="3" name="Content Placeholder 2"/>
          <p:cNvSpPr>
            <a:spLocks noGrp="1"/>
          </p:cNvSpPr>
          <p:nvPr>
            <p:ph idx="1"/>
          </p:nvPr>
        </p:nvSpPr>
        <p:spPr/>
        <p:txBody>
          <a:bodyPr/>
          <a:lstStyle/>
          <a:p>
            <a:pPr marL="601980" lvl="0" algn="just" defTabSz="914400">
              <a:lnSpc>
                <a:spcPct val="150000"/>
              </a:lnSpc>
              <a:spcBef>
                <a:spcPts val="0"/>
              </a:spcBef>
              <a:spcAft>
                <a:spcPts val="25"/>
              </a:spcAft>
              <a:buClrTx/>
              <a:buSzTx/>
              <a:buFont typeface="Wingdings" panose="05000000000000000000" pitchFamily="2" charset="2"/>
              <a:buChar char="ü"/>
            </a:pPr>
            <a:r>
              <a:rPr lang="ar-SA" sz="2000" b="1" spc="50" dirty="0">
                <a:ln w="0"/>
                <a:solidFill>
                  <a:srgbClr val="002060"/>
                </a:solidFill>
                <a:effectLst>
                  <a:innerShdw blurRad="63500" dist="50800" dir="13500000">
                    <a:srgbClr val="000000">
                      <a:alpha val="50000"/>
                    </a:srgbClr>
                  </a:innerShdw>
                </a:effectLst>
                <a:cs typeface="B Titr" pitchFamily="2" charset="-78"/>
              </a:rPr>
              <a:t>به دلیل شیوع بالاي خودکشی در  بیماران روان پزشکی، همه کارکنان نظام مراقبت بهداشتی اولیه صرفنظر از تخصص شان باید قادر به ارزیابی خودکشی و طراحی برنامه مدیریت آن  باشند. غربالگري، ارزیابی و مدیریت خودکشی باید در همه نقاط ورود به سیستم مراقبت بهداشتی اولیه به صورت روتین انجام شود و لذا کارکنان باید آموزش هاي کافی در این زمینه را دریافت کنند.   </a:t>
            </a:r>
            <a:endParaRPr lang="fa-IR" sz="2000" b="1" spc="50" dirty="0">
              <a:ln w="0"/>
              <a:solidFill>
                <a:srgbClr val="002060"/>
              </a:solidFill>
              <a:effectLst>
                <a:innerShdw blurRad="63500" dist="50800" dir="13500000">
                  <a:srgbClr val="000000">
                    <a:alpha val="50000"/>
                  </a:srgbClr>
                </a:innerShdw>
              </a:effectLst>
              <a:cs typeface="B Titr" pitchFamily="2" charset="-78"/>
            </a:endParaRPr>
          </a:p>
          <a:p>
            <a:pPr marL="0" indent="0">
              <a:buNone/>
            </a:pPr>
            <a:endParaRPr lang="en-US" dirty="0"/>
          </a:p>
        </p:txBody>
      </p:sp>
    </p:spTree>
    <p:extLst>
      <p:ext uri="{BB962C8B-B14F-4D97-AF65-F5344CB8AC3E}">
        <p14:creationId xmlns:p14="http://schemas.microsoft.com/office/powerpoint/2010/main" val="19926977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601980" lvl="0" algn="just" defTabSz="914400">
              <a:lnSpc>
                <a:spcPct val="150000"/>
              </a:lnSpc>
              <a:spcBef>
                <a:spcPts val="0"/>
              </a:spcBef>
              <a:spcAft>
                <a:spcPts val="25"/>
              </a:spcAft>
              <a:buClrTx/>
              <a:buSzTx/>
              <a:buFont typeface="Wingdings" panose="05000000000000000000" pitchFamily="2" charset="2"/>
              <a:buChar char="ü"/>
            </a:pPr>
            <a:r>
              <a:rPr lang="ar-SA" sz="2000" b="1" spc="50" dirty="0">
                <a:ln w="0"/>
                <a:solidFill>
                  <a:srgbClr val="002060"/>
                </a:solidFill>
                <a:effectLst>
                  <a:innerShdw blurRad="63500" dist="50800" dir="13500000">
                    <a:srgbClr val="000000">
                      <a:alpha val="50000"/>
                    </a:srgbClr>
                  </a:innerShdw>
                </a:effectLst>
                <a:cs typeface="B Titr" pitchFamily="2" charset="-78"/>
              </a:rPr>
              <a:t>مدیریت خودکشی به قضاوت بالینی در مورد میزان خطر خودکشی  بستگی داردولی به طور کلی دو گروه اصلی مداخلات دارویی و روان شناختی در این زمینه وجود دارد.   </a:t>
            </a:r>
            <a:endParaRPr lang="en-US" sz="2000" b="1" spc="50" dirty="0">
              <a:ln w="0"/>
              <a:solidFill>
                <a:srgbClr val="002060"/>
              </a:solidFill>
              <a:effectLst>
                <a:innerShdw blurRad="63500" dist="50800" dir="13500000">
                  <a:srgbClr val="000000">
                    <a:alpha val="50000"/>
                  </a:srgbClr>
                </a:innerShdw>
              </a:effectLst>
              <a:cs typeface="B Titr" pitchFamily="2" charset="-78"/>
            </a:endParaRPr>
          </a:p>
          <a:p>
            <a:pPr marL="0" indent="0">
              <a:buNone/>
            </a:pPr>
            <a:endParaRPr lang="en-US" dirty="0"/>
          </a:p>
        </p:txBody>
      </p:sp>
    </p:spTree>
    <p:extLst>
      <p:ext uri="{BB962C8B-B14F-4D97-AF65-F5344CB8AC3E}">
        <p14:creationId xmlns:p14="http://schemas.microsoft.com/office/powerpoint/2010/main" val="6196325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itchFamily="2" charset="-78"/>
              </a:rPr>
              <a:t>دارو درمانی</a:t>
            </a:r>
            <a:endParaRPr lang="en-US" dirty="0">
              <a:cs typeface="B Titr" pitchFamily="2" charset="-78"/>
            </a:endParaRPr>
          </a:p>
        </p:txBody>
      </p:sp>
      <p:sp>
        <p:nvSpPr>
          <p:cNvPr id="3" name="Content Placeholder 2"/>
          <p:cNvSpPr>
            <a:spLocks noGrp="1"/>
          </p:cNvSpPr>
          <p:nvPr>
            <p:ph idx="1"/>
          </p:nvPr>
        </p:nvSpPr>
        <p:spPr/>
        <p:txBody>
          <a:bodyPr>
            <a:normAutofit/>
          </a:bodyPr>
          <a:lstStyle/>
          <a:p>
            <a:pPr marL="0" indent="0" algn="just">
              <a:buNone/>
            </a:pPr>
            <a:r>
              <a:rPr lang="ar-SA" sz="2400" dirty="0">
                <a:solidFill>
                  <a:srgbClr val="000000"/>
                </a:solidFill>
                <a:latin typeface="B Mitra"/>
                <a:ea typeface="B Mitra"/>
                <a:cs typeface="B Titr" pitchFamily="2" charset="-78"/>
              </a:rPr>
              <a:t>با توجه به اختلال روان پزشکی فرد ،از داروهاي مختلفی براي کاهش خطر خودکشی استفاده می شود . این داروها شامل بنزودیازپین ها (براي درمان اضطراب)، ضد افسردگی ها، لیتیوم ( براي اختلالات خلقی) و آنتی سایکوتیک </a:t>
            </a:r>
            <a:r>
              <a:rPr lang="ar-SA" sz="2400" dirty="0" smtClean="0">
                <a:solidFill>
                  <a:srgbClr val="000000"/>
                </a:solidFill>
                <a:latin typeface="B Mitra"/>
                <a:ea typeface="B Mitra"/>
                <a:cs typeface="B Titr" pitchFamily="2" charset="-78"/>
              </a:rPr>
              <a:t>هاست</a:t>
            </a:r>
            <a:r>
              <a:rPr lang="fa-IR" sz="2400" dirty="0" smtClean="0">
                <a:solidFill>
                  <a:srgbClr val="000000"/>
                </a:solidFill>
                <a:latin typeface="B Mitra"/>
                <a:ea typeface="B Mitra"/>
                <a:cs typeface="B Titr" pitchFamily="2" charset="-78"/>
              </a:rPr>
              <a:t> .</a:t>
            </a:r>
            <a:endParaRPr lang="en-US" sz="2400" dirty="0">
              <a:cs typeface="B Titr" pitchFamily="2" charset="-78"/>
            </a:endParaRPr>
          </a:p>
        </p:txBody>
      </p:sp>
    </p:spTree>
    <p:extLst>
      <p:ext uri="{BB962C8B-B14F-4D97-AF65-F5344CB8AC3E}">
        <p14:creationId xmlns:p14="http://schemas.microsoft.com/office/powerpoint/2010/main" val="24375608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itchFamily="2" charset="-78"/>
              </a:rPr>
              <a:t>مداخلات روانشناختی</a:t>
            </a:r>
            <a:endParaRPr lang="en-US" dirty="0">
              <a:cs typeface="B Titr" pitchFamily="2" charset="-78"/>
            </a:endParaRPr>
          </a:p>
        </p:txBody>
      </p:sp>
      <p:sp>
        <p:nvSpPr>
          <p:cNvPr id="3" name="Content Placeholder 2"/>
          <p:cNvSpPr>
            <a:spLocks noGrp="1"/>
          </p:cNvSpPr>
          <p:nvPr>
            <p:ph idx="1"/>
          </p:nvPr>
        </p:nvSpPr>
        <p:spPr/>
        <p:txBody>
          <a:bodyPr/>
          <a:lstStyle/>
          <a:p>
            <a:pPr marL="260985" lvl="0" indent="-1905" algn="just" defTabSz="914400">
              <a:lnSpc>
                <a:spcPct val="150000"/>
              </a:lnSpc>
              <a:spcBef>
                <a:spcPts val="0"/>
              </a:spcBef>
              <a:spcAft>
                <a:spcPts val="25"/>
              </a:spcAft>
              <a:buClrTx/>
              <a:buSzTx/>
              <a:buNone/>
            </a:pPr>
            <a:r>
              <a:rPr lang="ar-SA" sz="2000" b="1" spc="50" dirty="0">
                <a:ln w="0"/>
                <a:solidFill>
                  <a:prstClr val="black"/>
                </a:solidFill>
                <a:effectLst>
                  <a:innerShdw blurRad="63500" dist="50800" dir="13500000">
                    <a:srgbClr val="000000">
                      <a:alpha val="50000"/>
                    </a:srgbClr>
                  </a:innerShdw>
                </a:effectLst>
                <a:cs typeface="B Titr" panose="00000700000000000000" pitchFamily="2" charset="-78"/>
              </a:rPr>
              <a:t>مداخلات روانی اجتماعی- </a:t>
            </a: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مقابله با خودکشی مستلزم استفاده از طیفی از مداخلات از آموزش روانی بیمار و خانواده تامشاوره و دارودرمانی است و این کار یک همکاري تیمی بین پزشک و روان شناس و سایر کارکنان مراکز مراقبت هايبهداشتی اولیه مانند پرستار و کارشناس مراقب سلامت خانواده را می طلبد..  </a:t>
            </a:r>
            <a:endParaRPr lang="fa-IR"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0" lvl="0" indent="0" algn="just" defTabSz="914400">
              <a:lnSpc>
                <a:spcPct val="150000"/>
              </a:lnSpc>
              <a:spcBef>
                <a:spcPts val="0"/>
              </a:spcBef>
              <a:buClrTx/>
              <a:buSzTx/>
              <a:buNone/>
            </a:pPr>
            <a:r>
              <a:rPr lang="ar-SA" sz="2000" b="1" spc="50" dirty="0">
                <a:ln w="0"/>
                <a:solidFill>
                  <a:prstClr val="black"/>
                </a:solidFill>
                <a:effectLst>
                  <a:innerShdw blurRad="63500" dist="50800" dir="13500000">
                    <a:srgbClr val="000000">
                      <a:alpha val="50000"/>
                    </a:srgbClr>
                  </a:innerShdw>
                </a:effectLst>
                <a:cs typeface="B Nazanin" panose="00000400000000000000" pitchFamily="2" charset="-78"/>
              </a:rPr>
              <a:t> </a:t>
            </a:r>
            <a:endParaRPr lang="en-US"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0" indent="0">
              <a:buNone/>
            </a:pPr>
            <a:endParaRPr lang="en-US" dirty="0"/>
          </a:p>
        </p:txBody>
      </p:sp>
    </p:spTree>
    <p:extLst>
      <p:ext uri="{BB962C8B-B14F-4D97-AF65-F5344CB8AC3E}">
        <p14:creationId xmlns:p14="http://schemas.microsoft.com/office/powerpoint/2010/main" val="17283490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260985" indent="-1905" algn="just">
              <a:lnSpc>
                <a:spcPct val="118000"/>
              </a:lnSpc>
              <a:spcAft>
                <a:spcPts val="25"/>
              </a:spcAft>
            </a:pPr>
            <a:r>
              <a:rPr lang="ar-SA" dirty="0">
                <a:solidFill>
                  <a:srgbClr val="000000"/>
                </a:solidFill>
                <a:latin typeface="B Mitra"/>
                <a:ea typeface="B Mitra"/>
                <a:cs typeface="B Titr" pitchFamily="2" charset="-78"/>
              </a:rPr>
              <a:t>درمان اختلالات روانی زیربنایی مانند افسردگی نیز نقش مهمی در کاهش خطر خودکشی دارد. اگرچه باید بخاطر داشت که  درمان افسردگی شرط لازم ولی نه کافی براي کاهش خطر خودکشی است و مدیریت خودکشی الزاما مترادف با درمان افسردگی نیست.   </a:t>
            </a:r>
            <a:endParaRPr lang="en-US" dirty="0">
              <a:solidFill>
                <a:srgbClr val="000000"/>
              </a:solidFill>
              <a:latin typeface="B Mitra"/>
              <a:ea typeface="B Mitra"/>
              <a:cs typeface="B Titr" pitchFamily="2" charset="-78"/>
            </a:endParaRPr>
          </a:p>
          <a:p>
            <a:pPr marL="0" indent="0">
              <a:buNone/>
            </a:pPr>
            <a:endParaRPr lang="en-US" dirty="0"/>
          </a:p>
        </p:txBody>
      </p:sp>
    </p:spTree>
    <p:extLst>
      <p:ext uri="{BB962C8B-B14F-4D97-AF65-F5344CB8AC3E}">
        <p14:creationId xmlns:p14="http://schemas.microsoft.com/office/powerpoint/2010/main" val="19980011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lvl="0" indent="0" algn="just" defTabSz="914400">
              <a:lnSpc>
                <a:spcPct val="200000"/>
              </a:lnSpc>
              <a:spcBef>
                <a:spcPts val="0"/>
              </a:spcBef>
              <a:buClrTx/>
              <a:buSzTx/>
              <a:buNone/>
            </a:pPr>
            <a:r>
              <a:rPr lang="ar-SA" b="1" spc="50" dirty="0">
                <a:ln w="0"/>
                <a:solidFill>
                  <a:prstClr val="black"/>
                </a:solidFill>
                <a:effectLst>
                  <a:innerShdw blurRad="63500" dist="50800" dir="13500000">
                    <a:srgbClr val="000000">
                      <a:alpha val="50000"/>
                    </a:srgbClr>
                  </a:innerShdw>
                </a:effectLst>
                <a:cs typeface="B Titr" panose="00000700000000000000" pitchFamily="2" charset="-78"/>
              </a:rPr>
              <a:t>مدیریت افکار  خودکشی یا علائم مرتبط </a:t>
            </a: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مانند افسردگی باید کوتاه مدت و مبتنی بر رویکردهاي حل مساله باشد و علاوه بر آن ،اهداف درمان، باید هم متمرکز بر  خودکشی ( افکار خودکشی و اقدام به خودکشی) و هم عوامل سهیم در آن</a:t>
            </a:r>
            <a:r>
              <a:rPr lang="fa-IR" b="1" spc="50" dirty="0">
                <a:ln w="0"/>
                <a:solidFill>
                  <a:srgbClr val="002060"/>
                </a:solidFill>
                <a:effectLst>
                  <a:innerShdw blurRad="63500" dist="50800" dir="13500000">
                    <a:srgbClr val="000000">
                      <a:alpha val="50000"/>
                    </a:srgbClr>
                  </a:innerShdw>
                </a:effectLst>
                <a:cs typeface="B Nazanin" panose="00000400000000000000" pitchFamily="2" charset="-78"/>
              </a:rPr>
              <a:t> (افسرد</a:t>
            </a: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گی، نا امیدي و خشم) باشد. در این راهنما، از رویکرد شناختی رفتاري براي مقابله با افکار خودکشی استفاده شده است که یکی از موثرترین رویکرد ها براي مدیریت خودکشی است. </a:t>
            </a:r>
            <a:endParaRPr lang="fa-IR" b="1" dirty="0">
              <a:solidFill>
                <a:prstClr val="black"/>
              </a:solidFill>
            </a:endParaRPr>
          </a:p>
          <a:p>
            <a:pPr marL="0" indent="0">
              <a:buNone/>
            </a:pPr>
            <a:endParaRPr lang="en-US" dirty="0"/>
          </a:p>
        </p:txBody>
      </p:sp>
    </p:spTree>
    <p:extLst>
      <p:ext uri="{BB962C8B-B14F-4D97-AF65-F5344CB8AC3E}">
        <p14:creationId xmlns:p14="http://schemas.microsoft.com/office/powerpoint/2010/main" val="9823826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رویکردهاي درمانی براي مدیریت خودکشی متنوع بوده و شامل مدیریت بحران، درمان هاي شناختی رفتاري ،درمان حل مساله ،رفتار درمانی دیالکتیک و مشاوره خانوادگی است. عناصر مشترك این رویکردها، آموزش حل مساله، مقابله با هیجانات شدید، افزایش خود کنترلی و رشد مهارت هاي مقابله اي است</a:t>
            </a:r>
            <a:endParaRPr lang="en-US" dirty="0"/>
          </a:p>
        </p:txBody>
      </p:sp>
    </p:spTree>
    <p:extLst>
      <p:ext uri="{BB962C8B-B14F-4D97-AF65-F5344CB8AC3E}">
        <p14:creationId xmlns:p14="http://schemas.microsoft.com/office/powerpoint/2010/main" val="11548950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lgn="just" defTabSz="914400">
              <a:lnSpc>
                <a:spcPct val="200000"/>
              </a:lnSpc>
              <a:spcBef>
                <a:spcPts val="0"/>
              </a:spcBef>
              <a:buClrTx/>
              <a:buSzTx/>
              <a:buNone/>
            </a:pPr>
            <a:r>
              <a:rPr lang="ar-SA" b="1" spc="50" dirty="0">
                <a:ln w="0"/>
                <a:solidFill>
                  <a:srgbClr val="002060"/>
                </a:solidFill>
                <a:effectLst>
                  <a:innerShdw blurRad="63500" dist="50800" dir="13500000">
                    <a:srgbClr val="000000">
                      <a:alpha val="50000"/>
                    </a:srgbClr>
                  </a:innerShdw>
                </a:effectLst>
                <a:cs typeface="B Titr" pitchFamily="2" charset="-78"/>
              </a:rPr>
              <a:t>ازآنجایی که خودکشی، غالبا یک شیوه مقابله با رنج و درد هیجانی باشد، دو راهبرد اساسی این رویکرد، کاهش درد مراجع با استفاده از تکنیک هاي رفتاري و افزایش ظرفیتمقابله اي وي از طریق تکنیک هاي شناختی و آموزش مهارت حل مساله است. </a:t>
            </a:r>
            <a:endParaRPr lang="fa-IR" b="1" dirty="0">
              <a:solidFill>
                <a:prstClr val="black"/>
              </a:solidFill>
              <a:cs typeface="B Titr" pitchFamily="2" charset="-78"/>
            </a:endParaRPr>
          </a:p>
          <a:p>
            <a:pPr marL="0" indent="0">
              <a:buNone/>
            </a:pPr>
            <a:endParaRPr lang="en-US" dirty="0"/>
          </a:p>
        </p:txBody>
      </p:sp>
    </p:spTree>
    <p:extLst>
      <p:ext uri="{BB962C8B-B14F-4D97-AF65-F5344CB8AC3E}">
        <p14:creationId xmlns:p14="http://schemas.microsoft.com/office/powerpoint/2010/main" val="29828773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0800000" flipV="1">
            <a:off x="790104" y="1694871"/>
            <a:ext cx="7979823" cy="3785652"/>
          </a:xfrm>
          <a:prstGeom prst="rect">
            <a:avLst/>
          </a:prstGeom>
        </p:spPr>
        <p:txBody>
          <a:bodyPr wrap="square">
            <a:spAutoFit/>
          </a:bodyPr>
          <a:lstStyle/>
          <a:p>
            <a:pPr algn="just" rtl="1">
              <a:lnSpc>
                <a:spcPct val="200000"/>
              </a:lnSpc>
            </a:pPr>
            <a:r>
              <a:rPr lang="fa-IR" sz="2000" b="1" dirty="0" smtClean="0">
                <a:solidFill>
                  <a:srgbClr val="002060"/>
                </a:solidFill>
                <a:latin typeface="B Mitra" panose="00000400000000000000" pitchFamily="2" charset="-78"/>
                <a:ea typeface="B Mitra" panose="00000400000000000000" pitchFamily="2" charset="-78"/>
                <a:cs typeface="B Nazanin" panose="00000400000000000000" pitchFamily="2" charset="-78"/>
              </a:rPr>
              <a:t>1</a:t>
            </a:r>
            <a:r>
              <a:rPr lang="fa-IR" sz="2000" b="1" spc="50" dirty="0" smtClean="0">
                <a:ln w="0"/>
                <a:solidFill>
                  <a:srgbClr val="002060"/>
                </a:solidFill>
                <a:effectLst>
                  <a:innerShdw blurRad="63500" dist="50800" dir="13500000">
                    <a:srgbClr val="000000">
                      <a:alpha val="50000"/>
                    </a:srgbClr>
                  </a:innerShdw>
                </a:effectLst>
                <a:latin typeface="B Mitra" panose="00000400000000000000" pitchFamily="2" charset="-78"/>
                <a:ea typeface="B Mitra" panose="00000400000000000000" pitchFamily="2" charset="-78"/>
                <a:cs typeface="B Nazanin" panose="00000400000000000000" pitchFamily="2" charset="-78"/>
              </a:rPr>
              <a:t>- </a:t>
            </a:r>
            <a:r>
              <a:rPr lang="ar-SA" sz="2000" b="1" spc="50" dirty="0" smtClean="0">
                <a:ln w="0"/>
                <a:solidFill>
                  <a:srgbClr val="002060"/>
                </a:solidFill>
                <a:effectLst>
                  <a:innerShdw blurRad="63500" dist="50800" dir="13500000">
                    <a:srgbClr val="000000">
                      <a:alpha val="50000"/>
                    </a:srgbClr>
                  </a:innerShdw>
                </a:effectLst>
                <a:latin typeface="B Mitra" panose="00000400000000000000" pitchFamily="2" charset="-78"/>
                <a:ea typeface="B Mitra" panose="00000400000000000000" pitchFamily="2" charset="-78"/>
                <a:cs typeface="B Nazanin" panose="00000400000000000000" pitchFamily="2" charset="-78"/>
              </a:rPr>
              <a:t>خودکشی </a:t>
            </a:r>
            <a:r>
              <a:rPr lang="ar-SA" sz="2000" b="1" spc="50" dirty="0">
                <a:ln w="0"/>
                <a:solidFill>
                  <a:srgbClr val="002060"/>
                </a:solidFill>
                <a:effectLst>
                  <a:innerShdw blurRad="63500" dist="50800" dir="13500000">
                    <a:srgbClr val="000000">
                      <a:alpha val="50000"/>
                    </a:srgbClr>
                  </a:innerShdw>
                </a:effectLst>
                <a:latin typeface="B Mitra" panose="00000400000000000000" pitchFamily="2" charset="-78"/>
                <a:ea typeface="B Mitra" panose="00000400000000000000" pitchFamily="2" charset="-78"/>
                <a:cs typeface="B Nazanin" panose="00000400000000000000" pitchFamily="2" charset="-78"/>
              </a:rPr>
              <a:t>علت تقریبا یک میلیون مرگ و میر در سال است که آن را در زمره </a:t>
            </a:r>
            <a:r>
              <a:rPr lang="en-US" sz="2000" b="1" spc="50" dirty="0">
                <a:ln w="0"/>
                <a:solidFill>
                  <a:srgbClr val="002060"/>
                </a:solidFill>
                <a:effectLst>
                  <a:innerShdw blurRad="63500" dist="50800" dir="13500000">
                    <a:srgbClr val="000000">
                      <a:alpha val="50000"/>
                    </a:srgbClr>
                  </a:innerShdw>
                </a:effectLst>
                <a:latin typeface="B Mitra" panose="00000400000000000000" pitchFamily="2" charset="-78"/>
                <a:ea typeface="B Mitra" panose="00000400000000000000" pitchFamily="2" charset="-78"/>
                <a:cs typeface="B Nazanin" panose="00000400000000000000" pitchFamily="2" charset="-78"/>
              </a:rPr>
              <a:t>10</a:t>
            </a:r>
            <a:r>
              <a:rPr lang="ar-SA" sz="2000" b="1" spc="50" dirty="0">
                <a:ln w="0"/>
                <a:solidFill>
                  <a:srgbClr val="002060"/>
                </a:solidFill>
                <a:effectLst>
                  <a:innerShdw blurRad="63500" dist="50800" dir="13500000">
                    <a:srgbClr val="000000">
                      <a:alpha val="50000"/>
                    </a:srgbClr>
                  </a:innerShdw>
                </a:effectLst>
                <a:latin typeface="B Mitra" panose="00000400000000000000" pitchFamily="2" charset="-78"/>
                <a:ea typeface="B Mitra" panose="00000400000000000000" pitchFamily="2" charset="-78"/>
                <a:cs typeface="B Nazanin" panose="00000400000000000000" pitchFamily="2" charset="-78"/>
              </a:rPr>
              <a:t> علت اصلی مرگ و میر در دنیا قرار می دهد. همچنین خودکشی </a:t>
            </a:r>
            <a:r>
              <a:rPr lang="en-US" sz="2000" b="1" spc="50" dirty="0">
                <a:ln w="0"/>
                <a:solidFill>
                  <a:srgbClr val="002060"/>
                </a:solidFill>
                <a:effectLst>
                  <a:innerShdw blurRad="63500" dist="50800" dir="13500000">
                    <a:srgbClr val="000000">
                      <a:alpha val="50000"/>
                    </a:srgbClr>
                  </a:innerShdw>
                </a:effectLst>
                <a:latin typeface="B Mitra" panose="00000400000000000000" pitchFamily="2" charset="-78"/>
                <a:ea typeface="B Mitra" panose="00000400000000000000" pitchFamily="2" charset="-78"/>
                <a:cs typeface="B Nazanin" panose="00000400000000000000" pitchFamily="2" charset="-78"/>
              </a:rPr>
              <a:t>1</a:t>
            </a:r>
            <a:r>
              <a:rPr lang="ar-SA" sz="2000" b="1" spc="50" dirty="0">
                <a:ln w="0"/>
                <a:solidFill>
                  <a:srgbClr val="002060"/>
                </a:solidFill>
                <a:effectLst>
                  <a:innerShdw blurRad="63500" dist="50800" dir="13500000">
                    <a:srgbClr val="000000">
                      <a:alpha val="50000"/>
                    </a:srgbClr>
                  </a:innerShdw>
                </a:effectLst>
                <a:latin typeface="B Mitra" panose="00000400000000000000" pitchFamily="2" charset="-78"/>
                <a:ea typeface="B Mitra" panose="00000400000000000000" pitchFamily="2" charset="-78"/>
                <a:cs typeface="B Nazanin" panose="00000400000000000000" pitchFamily="2" charset="-78"/>
              </a:rPr>
              <a:t>.</a:t>
            </a:r>
            <a:r>
              <a:rPr lang="en-US" sz="2000" b="1" spc="50" dirty="0">
                <a:ln w="0"/>
                <a:solidFill>
                  <a:srgbClr val="002060"/>
                </a:solidFill>
                <a:effectLst>
                  <a:innerShdw blurRad="63500" dist="50800" dir="13500000">
                    <a:srgbClr val="000000">
                      <a:alpha val="50000"/>
                    </a:srgbClr>
                  </a:innerShdw>
                </a:effectLst>
                <a:latin typeface="B Mitra" panose="00000400000000000000" pitchFamily="2" charset="-78"/>
                <a:ea typeface="B Mitra" panose="00000400000000000000" pitchFamily="2" charset="-78"/>
                <a:cs typeface="B Nazanin" panose="00000400000000000000" pitchFamily="2" charset="-78"/>
              </a:rPr>
              <a:t>4</a:t>
            </a:r>
            <a:r>
              <a:rPr lang="ar-SA" sz="2000" b="1" spc="50" dirty="0">
                <a:ln w="0"/>
                <a:solidFill>
                  <a:srgbClr val="002060"/>
                </a:solidFill>
                <a:effectLst>
                  <a:innerShdw blurRad="63500" dist="50800" dir="13500000">
                    <a:srgbClr val="000000">
                      <a:alpha val="50000"/>
                    </a:srgbClr>
                  </a:innerShdw>
                </a:effectLst>
                <a:latin typeface="B Mitra" panose="00000400000000000000" pitchFamily="2" charset="-78"/>
                <a:ea typeface="B Mitra" panose="00000400000000000000" pitchFamily="2" charset="-78"/>
                <a:cs typeface="B Nazanin" panose="00000400000000000000" pitchFamily="2" charset="-78"/>
              </a:rPr>
              <a:t> درصد بار کلی بیماري ها را در جهان تشکیل می دهد. </a:t>
            </a:r>
            <a:endParaRPr lang="fa-IR" sz="2000" b="1" spc="50" dirty="0" smtClean="0">
              <a:ln w="0"/>
              <a:solidFill>
                <a:srgbClr val="002060"/>
              </a:solidFill>
              <a:effectLst>
                <a:innerShdw blurRad="63500" dist="50800" dir="13500000">
                  <a:srgbClr val="000000">
                    <a:alpha val="50000"/>
                  </a:srgbClr>
                </a:innerShdw>
              </a:effectLst>
              <a:latin typeface="B Mitra" panose="00000400000000000000" pitchFamily="2" charset="-78"/>
              <a:ea typeface="B Mitra" panose="00000400000000000000" pitchFamily="2" charset="-78"/>
              <a:cs typeface="B Nazanin" panose="00000400000000000000" pitchFamily="2" charset="-78"/>
            </a:endParaRPr>
          </a:p>
          <a:p>
            <a:pPr algn="just" rtl="1">
              <a:lnSpc>
                <a:spcPct val="200000"/>
              </a:lnSpc>
            </a:pPr>
            <a:r>
              <a:rPr lang="fa-IR" sz="2000" b="1" spc="50" dirty="0" smtClean="0">
                <a:ln w="0"/>
                <a:solidFill>
                  <a:srgbClr val="002060"/>
                </a:solidFill>
                <a:effectLst>
                  <a:innerShdw blurRad="63500" dist="50800" dir="13500000">
                    <a:srgbClr val="000000">
                      <a:alpha val="50000"/>
                    </a:srgbClr>
                  </a:innerShdw>
                </a:effectLst>
                <a:cs typeface="B Nazanin" panose="00000400000000000000" pitchFamily="2" charset="-78"/>
              </a:rPr>
              <a:t>2- </a:t>
            </a:r>
            <a:r>
              <a:rPr lang="ar-SA" sz="2000" b="1" spc="50" dirty="0" smtClean="0">
                <a:ln w="0"/>
                <a:solidFill>
                  <a:srgbClr val="002060"/>
                </a:solidFill>
                <a:effectLst>
                  <a:innerShdw blurRad="63500" dist="50800" dir="13500000">
                    <a:srgbClr val="000000">
                      <a:alpha val="50000"/>
                    </a:srgbClr>
                  </a:innerShdw>
                </a:effectLst>
                <a:cs typeface="B Nazanin" panose="00000400000000000000" pitchFamily="2" charset="-78"/>
              </a:rPr>
              <a:t>اگرچه </a:t>
            </a: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این ارقام هشدار دهنده است ولی به نظر می رسد ارقام واقعی بالاتر هم باشد</a:t>
            </a:r>
            <a:r>
              <a:rPr lang="ar-SA" sz="2000" b="1" spc="50" dirty="0" smtClean="0">
                <a:ln w="0"/>
                <a:solidFill>
                  <a:srgbClr val="002060"/>
                </a:solidFill>
                <a:effectLst>
                  <a:innerShdw blurRad="63500" dist="50800" dir="13500000">
                    <a:srgbClr val="000000">
                      <a:alpha val="50000"/>
                    </a:srgbClr>
                  </a:innerShdw>
                </a:effectLst>
                <a:cs typeface="B Nazanin" panose="00000400000000000000" pitchFamily="2" charset="-78"/>
              </a:rPr>
              <a:t>.</a:t>
            </a:r>
            <a:endParaRPr lang="fa-IR" sz="2000" b="1" spc="50" dirty="0" smtClean="0">
              <a:ln w="0"/>
              <a:solidFill>
                <a:srgbClr val="002060"/>
              </a:solidFill>
              <a:effectLst>
                <a:innerShdw blurRad="63500" dist="50800" dir="13500000">
                  <a:srgbClr val="000000">
                    <a:alpha val="50000"/>
                  </a:srgbClr>
                </a:innerShdw>
              </a:effectLst>
              <a:cs typeface="B Nazanin" panose="00000400000000000000" pitchFamily="2" charset="-78"/>
            </a:endParaRPr>
          </a:p>
        </p:txBody>
      </p:sp>
    </p:spTree>
    <p:extLst>
      <p:ext uri="{BB962C8B-B14F-4D97-AF65-F5344CB8AC3E}">
        <p14:creationId xmlns:p14="http://schemas.microsoft.com/office/powerpoint/2010/main" val="34771094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itchFamily="2" charset="-78"/>
              </a:rPr>
              <a:t>جلسه اول :ارزیابی خطر خودکشی و طرح امنیت </a:t>
            </a:r>
            <a:endParaRPr lang="en-US" dirty="0">
              <a:cs typeface="B Titr" pitchFamily="2" charset="-78"/>
            </a:endParaRPr>
          </a:p>
        </p:txBody>
      </p:sp>
      <p:sp>
        <p:nvSpPr>
          <p:cNvPr id="3" name="Content Placeholder 2"/>
          <p:cNvSpPr>
            <a:spLocks noGrp="1"/>
          </p:cNvSpPr>
          <p:nvPr>
            <p:ph idx="1"/>
          </p:nvPr>
        </p:nvSpPr>
        <p:spPr/>
        <p:txBody>
          <a:bodyPr>
            <a:normAutofit fontScale="85000" lnSpcReduction="20000"/>
          </a:bodyPr>
          <a:lstStyle/>
          <a:p>
            <a:pPr marL="0" lvl="0" indent="0" algn="just" defTabSz="914400">
              <a:lnSpc>
                <a:spcPct val="150000"/>
              </a:lnSpc>
              <a:spcBef>
                <a:spcPts val="0"/>
              </a:spcBef>
              <a:buClrTx/>
              <a:buSzTx/>
              <a:buNone/>
            </a:pPr>
            <a:r>
              <a:rPr lang="ar-SA" sz="2000" b="1" spc="50" dirty="0">
                <a:ln w="0"/>
                <a:solidFill>
                  <a:prstClr val="black"/>
                </a:solidFill>
                <a:effectLst>
                  <a:innerShdw blurRad="63500" dist="50800" dir="13500000">
                    <a:srgbClr val="000000">
                      <a:alpha val="50000"/>
                    </a:srgbClr>
                  </a:innerShdw>
                </a:effectLst>
                <a:cs typeface="B Nazanin" panose="00000400000000000000" pitchFamily="2" charset="-78"/>
              </a:rPr>
              <a:t>اهداف:  </a:t>
            </a:r>
            <a:endParaRPr lang="en-US" sz="2000" b="1" spc="50" dirty="0">
              <a:ln w="0"/>
              <a:solidFill>
                <a:prstClr val="black"/>
              </a:solidFill>
              <a:effectLst>
                <a:innerShdw blurRad="63500" dist="50800" dir="13500000">
                  <a:srgbClr val="000000">
                    <a:alpha val="50000"/>
                  </a:srgbClr>
                </a:innerShdw>
              </a:effectLst>
              <a:cs typeface="B Nazanin" panose="00000400000000000000" pitchFamily="2" charset="-78"/>
            </a:endParaRPr>
          </a:p>
          <a:p>
            <a:pPr lvl="0" algn="just" defTabSz="914400">
              <a:lnSpc>
                <a:spcPct val="150000"/>
              </a:lnSpc>
              <a:spcBef>
                <a:spcPts val="0"/>
              </a:spcBef>
              <a:buClrTx/>
              <a:buSzTx/>
              <a:buFont typeface="Wingdings" panose="05000000000000000000" pitchFamily="2" charset="2"/>
              <a:buChar char="ü"/>
            </a:pP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ایجاد ارتباط </a:t>
            </a:r>
            <a:endParaRPr lang="en-US"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lvl="0" algn="just" defTabSz="914400">
              <a:lnSpc>
                <a:spcPct val="150000"/>
              </a:lnSpc>
              <a:spcBef>
                <a:spcPts val="0"/>
              </a:spcBef>
              <a:buClrTx/>
              <a:buSzTx/>
              <a:buFont typeface="Wingdings" panose="05000000000000000000" pitchFamily="2" charset="2"/>
              <a:buChar char="ü"/>
            </a:pP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ارزیابی سطح خطر خودکشی </a:t>
            </a:r>
            <a:endParaRPr lang="en-US"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lvl="0" algn="just" defTabSz="914400">
              <a:lnSpc>
                <a:spcPct val="150000"/>
              </a:lnSpc>
              <a:spcBef>
                <a:spcPts val="0"/>
              </a:spcBef>
              <a:buClrTx/>
              <a:buSzTx/>
              <a:buFont typeface="Wingdings" panose="05000000000000000000" pitchFamily="2" charset="2"/>
              <a:buChar char="ü"/>
            </a:pP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تعیین نوع مداخله براساس میزان خطر خودکشی </a:t>
            </a:r>
            <a:endParaRPr lang="en-US"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lvl="0" algn="just" defTabSz="914400">
              <a:lnSpc>
                <a:spcPct val="150000"/>
              </a:lnSpc>
              <a:spcBef>
                <a:spcPts val="0"/>
              </a:spcBef>
              <a:buClrTx/>
              <a:buSzTx/>
              <a:buFont typeface="Wingdings" panose="05000000000000000000" pitchFamily="2" charset="2"/>
              <a:buChar char="ü"/>
            </a:pP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طراحی طرح امنیت </a:t>
            </a:r>
            <a:endParaRPr lang="en-US"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lvl="0" algn="just" defTabSz="914400">
              <a:lnSpc>
                <a:spcPct val="150000"/>
              </a:lnSpc>
              <a:spcBef>
                <a:spcPts val="0"/>
              </a:spcBef>
              <a:buClrTx/>
              <a:buSzTx/>
              <a:buFont typeface="Wingdings" panose="05000000000000000000" pitchFamily="2" charset="2"/>
              <a:buChar char="ü"/>
            </a:pP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قراداد عدم آسیب زدن به خود  </a:t>
            </a:r>
            <a:endParaRPr lang="fa-IR"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0" lvl="0" indent="0" algn="just" defTabSz="914400">
              <a:lnSpc>
                <a:spcPct val="150000"/>
              </a:lnSpc>
              <a:spcBef>
                <a:spcPts val="0"/>
              </a:spcBef>
              <a:buClrTx/>
              <a:buSzTx/>
              <a:buNone/>
            </a:pPr>
            <a:endParaRPr lang="fa-IR"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0" lvl="0" indent="0" algn="just" defTabSz="914400">
              <a:lnSpc>
                <a:spcPct val="150000"/>
              </a:lnSpc>
              <a:spcBef>
                <a:spcPts val="0"/>
              </a:spcBef>
              <a:buClrTx/>
              <a:buSzTx/>
              <a:buNone/>
            </a:pPr>
            <a:r>
              <a:rPr lang="ar-SA" sz="2000" b="1" spc="50" dirty="0">
                <a:ln w="0"/>
                <a:solidFill>
                  <a:prstClr val="black"/>
                </a:solidFill>
                <a:effectLst>
                  <a:innerShdw blurRad="63500" dist="50800" dir="13500000">
                    <a:srgbClr val="000000">
                      <a:alpha val="50000"/>
                    </a:srgbClr>
                  </a:innerShdw>
                </a:effectLst>
                <a:cs typeface="B Nazanin" panose="00000400000000000000" pitchFamily="2" charset="-78"/>
              </a:rPr>
              <a:t>وسایل مورد نیاز  </a:t>
            </a:r>
            <a:endParaRPr lang="en-US" sz="2000" b="1" spc="50" dirty="0">
              <a:ln w="0"/>
              <a:solidFill>
                <a:prstClr val="black"/>
              </a:solidFill>
              <a:effectLst>
                <a:innerShdw blurRad="63500" dist="50800" dir="13500000">
                  <a:srgbClr val="000000">
                    <a:alpha val="50000"/>
                  </a:srgbClr>
                </a:innerShdw>
              </a:effectLst>
              <a:cs typeface="B Nazanin" panose="00000400000000000000" pitchFamily="2" charset="-78"/>
            </a:endParaRPr>
          </a:p>
          <a:p>
            <a:pPr lvl="0" algn="just" defTabSz="914400">
              <a:lnSpc>
                <a:spcPct val="150000"/>
              </a:lnSpc>
              <a:spcBef>
                <a:spcPts val="0"/>
              </a:spcBef>
              <a:buClrTx/>
              <a:buSzTx/>
              <a:buFont typeface="Wingdings" panose="05000000000000000000" pitchFamily="2" charset="2"/>
              <a:buChar char="ü"/>
            </a:pP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کاربرگ طرح امنیت </a:t>
            </a:r>
            <a:endParaRPr lang="en-US"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lvl="0" algn="just" defTabSz="914400">
              <a:lnSpc>
                <a:spcPct val="150000"/>
              </a:lnSpc>
              <a:spcBef>
                <a:spcPts val="0"/>
              </a:spcBef>
              <a:buClrTx/>
              <a:buSzTx/>
              <a:buFont typeface="Wingdings" panose="05000000000000000000" pitchFamily="2" charset="2"/>
              <a:buChar char="ü"/>
            </a:pP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راهنماي مداخله مختصر در خودکشی  </a:t>
            </a:r>
            <a:endParaRPr lang="en-US"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0" lvl="0" indent="0" algn="just" defTabSz="914400">
              <a:lnSpc>
                <a:spcPct val="150000"/>
              </a:lnSpc>
              <a:spcBef>
                <a:spcPts val="0"/>
              </a:spcBef>
              <a:buClrTx/>
              <a:buSzTx/>
              <a:buNone/>
            </a:pPr>
            <a:r>
              <a:rPr lang="en-US" sz="2000" b="1" spc="50" dirty="0">
                <a:ln w="0"/>
                <a:solidFill>
                  <a:srgbClr val="002060"/>
                </a:solidFill>
                <a:effectLst>
                  <a:innerShdw blurRad="63500" dist="50800" dir="13500000">
                    <a:srgbClr val="000000">
                      <a:alpha val="50000"/>
                    </a:srgbClr>
                  </a:innerShdw>
                </a:effectLst>
                <a:cs typeface="B Nazanin" panose="00000400000000000000" pitchFamily="2" charset="-78"/>
              </a:rPr>
              <a:t>  </a:t>
            </a:r>
            <a:endParaRPr lang="fa-IR"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0" indent="0">
              <a:buNone/>
            </a:pPr>
            <a:endParaRPr lang="en-US" dirty="0"/>
          </a:p>
        </p:txBody>
      </p:sp>
    </p:spTree>
    <p:extLst>
      <p:ext uri="{BB962C8B-B14F-4D97-AF65-F5344CB8AC3E}">
        <p14:creationId xmlns:p14="http://schemas.microsoft.com/office/powerpoint/2010/main" val="35898706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54744" y="1328954"/>
            <a:ext cx="8636000" cy="5170646"/>
          </a:xfrm>
          <a:prstGeom prst="rect">
            <a:avLst/>
          </a:prstGeom>
        </p:spPr>
        <p:txBody>
          <a:bodyPr wrap="square">
            <a:spAutoFit/>
          </a:bodyPr>
          <a:lstStyle/>
          <a:p>
            <a:pPr lvl="0" algn="just" rtl="1">
              <a:lnSpc>
                <a:spcPct val="150000"/>
              </a:lnSpc>
            </a:pPr>
            <a:r>
              <a:rPr lang="ar-SA" sz="2000" b="1" spc="50" dirty="0" smtClean="0">
                <a:ln w="0"/>
                <a:effectLst>
                  <a:innerShdw blurRad="63500" dist="50800" dir="13500000">
                    <a:srgbClr val="000000">
                      <a:alpha val="50000"/>
                    </a:srgbClr>
                  </a:innerShdw>
                </a:effectLst>
                <a:cs typeface="B Titr" panose="00000700000000000000" pitchFamily="2" charset="-78"/>
              </a:rPr>
              <a:t>مروري </a:t>
            </a:r>
            <a:r>
              <a:rPr lang="ar-SA" sz="2000" b="1" spc="50" dirty="0">
                <a:ln w="0"/>
                <a:effectLst>
                  <a:innerShdw blurRad="63500" dist="50800" dir="13500000">
                    <a:srgbClr val="000000">
                      <a:alpha val="50000"/>
                    </a:srgbClr>
                  </a:innerShdw>
                </a:effectLst>
                <a:cs typeface="B Titr" panose="00000700000000000000" pitchFamily="2" charset="-78"/>
              </a:rPr>
              <a:t>بر جلسه  </a:t>
            </a:r>
            <a:endParaRPr lang="en-US" sz="2000" b="1" spc="50" dirty="0">
              <a:ln w="0"/>
              <a:effectLst>
                <a:innerShdw blurRad="63500" dist="50800" dir="13500000">
                  <a:srgbClr val="000000">
                    <a:alpha val="50000"/>
                  </a:srgbClr>
                </a:innerShdw>
              </a:effectLst>
              <a:cs typeface="B Titr" panose="00000700000000000000" pitchFamily="2" charset="-78"/>
            </a:endParaRPr>
          </a:p>
          <a:p>
            <a:pPr lvl="0" algn="just" rtl="1">
              <a:lnSpc>
                <a:spcPct val="150000"/>
              </a:lnSpc>
            </a:pPr>
            <a:r>
              <a:rPr lang="en-US" sz="2000" b="1" spc="50" dirty="0">
                <a:ln w="0"/>
                <a:solidFill>
                  <a:srgbClr val="002060"/>
                </a:solidFill>
                <a:effectLst>
                  <a:innerShdw blurRad="63500" dist="50800" dir="13500000">
                    <a:srgbClr val="000000">
                      <a:alpha val="50000"/>
                    </a:srgbClr>
                  </a:innerShdw>
                </a:effectLst>
                <a:cs typeface="B Nazanin" panose="00000400000000000000" pitchFamily="2" charset="-78"/>
              </a:rPr>
              <a:t> </a:t>
            </a: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مدیریت خودکشی شامل ارزیابی کامل بیمار  با توجه به وضعیت فعلی و عوامل خطر و محافظ فردي روانی اجتماعی است. سپس با استفاده از این اطلاعات، سطح خطر تعیین شده و طرح درمان ریخته می شود. به منظور انجام این کار، ابتدا باید یک ارتباط توام با اعتماد با بیمار برقرار کنید و سپس با استفاده از ساختار ارزیابی سطح خطر، تعیین کنید بیمار  در چه سطحی از خطر قرار دارد تا براساس آن بتوانید نوع مداخله مناسب را طراحی کنید. علاوه براین، در انتهاي جلسه </a:t>
            </a:r>
            <a:r>
              <a:rPr lang="ar-SA" sz="2000" b="1" spc="50" dirty="0" smtClean="0">
                <a:ln w="0"/>
                <a:solidFill>
                  <a:srgbClr val="002060"/>
                </a:solidFill>
                <a:effectLst>
                  <a:innerShdw blurRad="63500" dist="50800" dir="13500000">
                    <a:srgbClr val="000000">
                      <a:alpha val="50000"/>
                    </a:srgbClr>
                  </a:innerShdw>
                </a:effectLst>
                <a:cs typeface="B Nazanin" panose="00000400000000000000" pitchFamily="2" charset="-78"/>
              </a:rPr>
              <a:t>براي</a:t>
            </a:r>
            <a:r>
              <a:rPr lang="fa-IR" sz="2000" b="1" spc="50" dirty="0" smtClean="0">
                <a:ln w="0"/>
                <a:solidFill>
                  <a:srgbClr val="002060"/>
                </a:solidFill>
                <a:effectLst>
                  <a:innerShdw blurRad="63500" dist="50800" dir="13500000">
                    <a:srgbClr val="000000">
                      <a:alpha val="50000"/>
                    </a:srgbClr>
                  </a:innerShdw>
                </a:effectLst>
                <a:cs typeface="B Nazanin" panose="00000400000000000000" pitchFamily="2" charset="-78"/>
              </a:rPr>
              <a:t>   </a:t>
            </a:r>
            <a:r>
              <a:rPr lang="ar-SA" sz="2000" b="1" spc="50" dirty="0" smtClean="0">
                <a:ln w="0"/>
                <a:solidFill>
                  <a:srgbClr val="002060"/>
                </a:solidFill>
                <a:effectLst>
                  <a:innerShdw blurRad="63500" dist="50800" dir="13500000">
                    <a:srgbClr val="000000">
                      <a:alpha val="50000"/>
                    </a:srgbClr>
                  </a:innerShdw>
                </a:effectLst>
                <a:cs typeface="B Nazanin" panose="00000400000000000000" pitchFamily="2" charset="-78"/>
              </a:rPr>
              <a:t>تضمین </a:t>
            </a: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امنیت مراجع، یک طرح امنیت را با همکاري وي طراحی کنید.  </a:t>
            </a:r>
            <a:endParaRPr lang="en-US"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p:txBody>
      </p:sp>
    </p:spTree>
    <p:extLst>
      <p:ext uri="{BB962C8B-B14F-4D97-AF65-F5344CB8AC3E}">
        <p14:creationId xmlns:p14="http://schemas.microsoft.com/office/powerpoint/2010/main" val="35527984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68960" y="1073031"/>
            <a:ext cx="8712926" cy="3811300"/>
          </a:xfrm>
          <a:prstGeom prst="rect">
            <a:avLst/>
          </a:prstGeom>
        </p:spPr>
        <p:txBody>
          <a:bodyPr wrap="square">
            <a:spAutoFit/>
          </a:bodyPr>
          <a:lstStyle/>
          <a:p>
            <a:pPr indent="-6350" algn="just" rtl="1">
              <a:lnSpc>
                <a:spcPct val="150000"/>
              </a:lnSpc>
              <a:spcAft>
                <a:spcPts val="175"/>
              </a:spcAft>
            </a:pPr>
            <a:r>
              <a:rPr lang="fa-IR" sz="2000" b="1" spc="50" dirty="0" smtClean="0">
                <a:ln w="0"/>
                <a:effectLst>
                  <a:innerShdw blurRad="63500" dist="50800" dir="13500000">
                    <a:srgbClr val="000000">
                      <a:alpha val="50000"/>
                    </a:srgbClr>
                  </a:innerShdw>
                </a:effectLst>
                <a:cs typeface="B Titr" panose="00000700000000000000" pitchFamily="2" charset="-78"/>
              </a:rPr>
              <a:t>1- </a:t>
            </a:r>
            <a:r>
              <a:rPr lang="ar-SA" sz="2000" b="1" spc="50" dirty="0" smtClean="0">
                <a:ln w="0"/>
                <a:effectLst>
                  <a:innerShdw blurRad="63500" dist="50800" dir="13500000">
                    <a:srgbClr val="000000">
                      <a:alpha val="50000"/>
                    </a:srgbClr>
                  </a:innerShdw>
                </a:effectLst>
                <a:cs typeface="B Titr" panose="00000700000000000000" pitchFamily="2" charset="-78"/>
              </a:rPr>
              <a:t>ایجاد </a:t>
            </a:r>
            <a:r>
              <a:rPr lang="ar-SA" sz="2000" b="1" spc="50" dirty="0">
                <a:ln w="0"/>
                <a:effectLst>
                  <a:innerShdw blurRad="63500" dist="50800" dir="13500000">
                    <a:srgbClr val="000000">
                      <a:alpha val="50000"/>
                    </a:srgbClr>
                  </a:innerShdw>
                </a:effectLst>
                <a:cs typeface="B Titr" panose="00000700000000000000" pitchFamily="2" charset="-78"/>
              </a:rPr>
              <a:t>ارتباط درمانی </a:t>
            </a:r>
            <a:endParaRPr lang="en-US" sz="2000" b="1" spc="50" dirty="0">
              <a:ln w="0"/>
              <a:effectLst>
                <a:innerShdw blurRad="63500" dist="50800" dir="13500000">
                  <a:srgbClr val="000000">
                    <a:alpha val="50000"/>
                  </a:srgbClr>
                </a:innerShdw>
              </a:effectLst>
              <a:cs typeface="B Titr" panose="00000700000000000000" pitchFamily="2" charset="-78"/>
            </a:endParaRPr>
          </a:p>
          <a:p>
            <a:pPr indent="-1905" algn="just" rtl="1">
              <a:lnSpc>
                <a:spcPct val="150000"/>
              </a:lnSpc>
              <a:spcAft>
                <a:spcPts val="25"/>
              </a:spcAft>
            </a:pP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ایجاد ارتباط خوب و اتحاد کاري با مراجع در ارزیابی و پیشگیري از خودکشی نقش بسیار مهمی دارد.وقتی چنین ارتباطی برقرار می شود درمانگر می تواند در طی بحران خودکشی ،یک منبع قوي امنیت و حمایت ادراك می شود که احساس تنهایی عمیق مراجع را کاهش می دهد. گاهی حتی یک ارتباط درمانی خوب و مثبت می تواند ارزشمند و نجات دهنده زندگی باشد. </a:t>
            </a:r>
            <a:endParaRPr lang="fa-IR"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p:txBody>
      </p:sp>
    </p:spTree>
    <p:extLst>
      <p:ext uri="{BB962C8B-B14F-4D97-AF65-F5344CB8AC3E}">
        <p14:creationId xmlns:p14="http://schemas.microsoft.com/office/powerpoint/2010/main" val="18842842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1905" algn="just" defTabSz="914400">
              <a:lnSpc>
                <a:spcPct val="150000"/>
              </a:lnSpc>
              <a:spcBef>
                <a:spcPts val="0"/>
              </a:spcBef>
              <a:spcAft>
                <a:spcPts val="25"/>
              </a:spcAft>
              <a:buClrTx/>
              <a:buSzTx/>
              <a:buNone/>
            </a:pP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بنابراین ،هدف اولیه باید ایجادیک رابطه درمانی باشد. درمانگر باید به عنوان فردي ادراك شود که می توان به او اعتماد کرد و  حمایت کننده،کار دان، و موجود و دردسترس است . در واقع ، بعد از شکل گیري چنین ارتباطی است که می توانید به بیمار کمک کنید تا تفکر معطوف به مرگ به را به تفکر زندگی محور تغییر داده  و  وي را در مسیر حل مسئله و مشکلاتی که موجب افکار و میل به خودکشی شده، قرار دهید.    </a:t>
            </a:r>
            <a:endParaRPr lang="fa-IR"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0" indent="0">
              <a:buNone/>
            </a:pPr>
            <a:endParaRPr lang="en-US" dirty="0"/>
          </a:p>
        </p:txBody>
      </p:sp>
    </p:spTree>
    <p:extLst>
      <p:ext uri="{BB962C8B-B14F-4D97-AF65-F5344CB8AC3E}">
        <p14:creationId xmlns:p14="http://schemas.microsoft.com/office/powerpoint/2010/main" val="1865218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22514" y="340831"/>
            <a:ext cx="8636000" cy="3785652"/>
          </a:xfrm>
          <a:prstGeom prst="rect">
            <a:avLst/>
          </a:prstGeom>
        </p:spPr>
        <p:txBody>
          <a:bodyPr wrap="square">
            <a:spAutoFit/>
          </a:bodyPr>
          <a:lstStyle/>
          <a:p>
            <a:pPr algn="just" rtl="1">
              <a:lnSpc>
                <a:spcPct val="150000"/>
              </a:lnSpc>
            </a:pPr>
            <a:r>
              <a:rPr lang="fa-IR" sz="2000" b="1" spc="50" dirty="0" smtClean="0">
                <a:ln w="0"/>
                <a:effectLst>
                  <a:innerShdw blurRad="63500" dist="50800" dir="13500000">
                    <a:srgbClr val="000000">
                      <a:alpha val="50000"/>
                    </a:srgbClr>
                  </a:innerShdw>
                </a:effectLst>
                <a:cs typeface="B Titr" panose="00000700000000000000" pitchFamily="2" charset="-78"/>
              </a:rPr>
              <a:t>2- </a:t>
            </a:r>
            <a:r>
              <a:rPr lang="ar-SA" sz="2000" b="1" spc="50" dirty="0" smtClean="0">
                <a:ln w="0"/>
                <a:effectLst>
                  <a:innerShdw blurRad="63500" dist="50800" dir="13500000">
                    <a:srgbClr val="000000">
                      <a:alpha val="50000"/>
                    </a:srgbClr>
                  </a:innerShdw>
                </a:effectLst>
                <a:cs typeface="B Titr" panose="00000700000000000000" pitchFamily="2" charset="-78"/>
              </a:rPr>
              <a:t>ارزیابی  </a:t>
            </a:r>
            <a:r>
              <a:rPr lang="ar-SA" sz="2000" b="1" spc="50" dirty="0">
                <a:ln w="0"/>
                <a:effectLst>
                  <a:innerShdw blurRad="63500" dist="50800" dir="13500000">
                    <a:srgbClr val="000000">
                      <a:alpha val="50000"/>
                    </a:srgbClr>
                  </a:innerShdw>
                </a:effectLst>
                <a:cs typeface="B Titr" panose="00000700000000000000" pitchFamily="2" charset="-78"/>
              </a:rPr>
              <a:t>خطر خودکشی   </a:t>
            </a:r>
            <a:endParaRPr lang="en-US" sz="2000" b="1" spc="50" dirty="0">
              <a:ln w="0"/>
              <a:effectLst>
                <a:innerShdw blurRad="63500" dist="50800" dir="13500000">
                  <a:srgbClr val="000000">
                    <a:alpha val="50000"/>
                  </a:srgbClr>
                </a:innerShdw>
              </a:effectLst>
              <a:cs typeface="B Titr" panose="00000700000000000000" pitchFamily="2" charset="-78"/>
            </a:endParaRPr>
          </a:p>
          <a:p>
            <a:pPr algn="just" rtl="1">
              <a:lnSpc>
                <a:spcPct val="150000"/>
              </a:lnSpc>
            </a:pP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ارزیابی خودکشی مستلزم انجام یک قضاوت بالینی در مورد سطح خطر  خودکشی است. ابزارهاي گوناگونی براي ارزیابی میزان خطر خودکشی وجود دارد ولی انجام یک مصاحبه بالینی که هدف آن به دست آوردن طیف وسیعی از اطلاعات باشد، بسیار مفید تر است. ارزیابی خودکشی شامل بررسی عوامل خطر و محافظ فرد است. عوامل خطر و محافظ ممکن است قابل تغییر باشند یا نباشند. </a:t>
            </a:r>
            <a:endParaRPr lang="en-US"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p:txBody>
      </p:sp>
    </p:spTree>
    <p:extLst>
      <p:ext uri="{BB962C8B-B14F-4D97-AF65-F5344CB8AC3E}">
        <p14:creationId xmlns:p14="http://schemas.microsoft.com/office/powerpoint/2010/main" val="7475792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4207" y="955244"/>
            <a:ext cx="8596668" cy="3880773"/>
          </a:xfrm>
        </p:spPr>
        <p:txBody>
          <a:bodyPr/>
          <a:lstStyle/>
          <a:p>
            <a:pPr marL="0" indent="0" algn="just">
              <a:buNone/>
            </a:pP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هدف استراتژي هاي پیشگیري از خودکشی، عوامل قابل تغییر است یعنی تلاش براي کاهش عوامل خطر و افزایش عوامل محافظ در فرد، اجتماع و جامعه. شناسایی این عوامل کمک می کند تا سطح کلی خطر خودکشی در هر فرد ارزیابی و به این ترتیب طرح درمان ریخته شود، طرحی که شامل تامین امنیت بیمار و پرداختن به عوامل قابل تغییر جسمی، روانی، اجتماعی و محیطی فرد است. بنابراین ،ارزیابی جامع و دقیق خودکشی براي مداخله موثر و پیشگیري از خودکشی اساسی است. هدف اصلی این ارزیابی، فراهم کردن اطلاعاتی براي پیشگیري و مشاوره است. ارزیابی خطر خودکشی باید در آغاز ارزیابی هاي روان پزشکی، وقوع هر گونه رفتار و یا افکار خودکشی و مشاهده تغیییرات بالینی مهم صورت گیرد.</a:t>
            </a:r>
            <a:endParaRPr lang="en-US" dirty="0"/>
          </a:p>
        </p:txBody>
      </p:sp>
    </p:spTree>
    <p:extLst>
      <p:ext uri="{BB962C8B-B14F-4D97-AF65-F5344CB8AC3E}">
        <p14:creationId xmlns:p14="http://schemas.microsoft.com/office/powerpoint/2010/main" val="9194805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9772" y="1536481"/>
            <a:ext cx="6876071" cy="5083443"/>
          </a:xfrm>
          <a:prstGeom prst="rect">
            <a:avLst/>
          </a:prstGeom>
        </p:spPr>
        <p:txBody>
          <a:bodyPr wrap="square">
            <a:spAutoFit/>
          </a:bodyPr>
          <a:lstStyle/>
          <a:p>
            <a:pPr marL="264795" indent="-6350" algn="r" rtl="1">
              <a:lnSpc>
                <a:spcPct val="200000"/>
              </a:lnSpc>
              <a:spcAft>
                <a:spcPts val="235"/>
              </a:spcAft>
            </a:pPr>
            <a:r>
              <a:rPr lang="fa-IR" sz="2000" b="1" spc="50" dirty="0" smtClean="0">
                <a:ln w="0"/>
                <a:effectLst>
                  <a:innerShdw blurRad="63500" dist="50800" dir="13500000">
                    <a:srgbClr val="000000">
                      <a:alpha val="50000"/>
                    </a:srgbClr>
                  </a:innerShdw>
                </a:effectLst>
                <a:cs typeface="B Titr" panose="00000700000000000000" pitchFamily="2" charset="-78"/>
              </a:rPr>
              <a:t>گام اول: </a:t>
            </a:r>
            <a:r>
              <a:rPr lang="ar-SA" sz="2000" b="1" spc="50" dirty="0" smtClean="0">
                <a:ln w="0"/>
                <a:effectLst>
                  <a:innerShdw blurRad="63500" dist="50800" dir="13500000">
                    <a:srgbClr val="000000">
                      <a:alpha val="50000"/>
                    </a:srgbClr>
                  </a:innerShdw>
                </a:effectLst>
                <a:cs typeface="B Titr" panose="00000700000000000000" pitchFamily="2" charset="-78"/>
              </a:rPr>
              <a:t>ارزیابی </a:t>
            </a:r>
            <a:r>
              <a:rPr lang="ar-SA" sz="2000" b="1" spc="50" dirty="0">
                <a:ln w="0"/>
                <a:effectLst>
                  <a:innerShdw blurRad="63500" dist="50800" dir="13500000">
                    <a:srgbClr val="000000">
                      <a:alpha val="50000"/>
                    </a:srgbClr>
                  </a:innerShdw>
                </a:effectLst>
                <a:cs typeface="B Titr" panose="00000700000000000000" pitchFamily="2" charset="-78"/>
              </a:rPr>
              <a:t>افکار ، برنامه و قصد خودکشی و مرگ بار بودن آن  </a:t>
            </a:r>
            <a:endParaRPr lang="en-US" sz="2000" b="1" spc="50" dirty="0">
              <a:ln w="0"/>
              <a:effectLst>
                <a:innerShdw blurRad="63500" dist="50800" dir="13500000">
                  <a:srgbClr val="000000">
                    <a:alpha val="50000"/>
                  </a:srgbClr>
                </a:innerShdw>
              </a:effectLst>
              <a:cs typeface="B Titr" panose="00000700000000000000" pitchFamily="2" charset="-78"/>
            </a:endParaRPr>
          </a:p>
          <a:p>
            <a:pPr marL="264795" indent="-6350" algn="r" rtl="1">
              <a:lnSpc>
                <a:spcPct val="200000"/>
              </a:lnSpc>
              <a:spcAft>
                <a:spcPts val="235"/>
              </a:spcAft>
            </a:pPr>
            <a:r>
              <a:rPr lang="fa-IR" sz="2000" b="1" spc="50" dirty="0">
                <a:ln w="0"/>
                <a:solidFill>
                  <a:srgbClr val="002060"/>
                </a:solidFill>
                <a:effectLst>
                  <a:innerShdw blurRad="63500" dist="50800" dir="13500000">
                    <a:srgbClr val="000000">
                      <a:alpha val="50000"/>
                    </a:srgbClr>
                  </a:innerShdw>
                </a:effectLst>
                <a:cs typeface="B Nazanin" panose="00000400000000000000" pitchFamily="2" charset="-78"/>
              </a:rPr>
              <a:t>1- </a:t>
            </a: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ارزیابی افکار فعلی خودکشی</a:t>
            </a:r>
            <a:endParaRPr lang="fa-IR"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264795" indent="-6350" algn="r" rtl="1">
              <a:lnSpc>
                <a:spcPct val="200000"/>
              </a:lnSpc>
              <a:spcAft>
                <a:spcPts val="235"/>
              </a:spcAft>
            </a:pPr>
            <a:r>
              <a:rPr lang="fa-IR" sz="2000" b="1" spc="50" dirty="0">
                <a:ln w="0"/>
                <a:solidFill>
                  <a:srgbClr val="002060"/>
                </a:solidFill>
                <a:effectLst>
                  <a:innerShdw blurRad="63500" dist="50800" dir="13500000">
                    <a:srgbClr val="000000">
                      <a:alpha val="50000"/>
                    </a:srgbClr>
                  </a:innerShdw>
                </a:effectLst>
                <a:cs typeface="B Nazanin" panose="00000400000000000000" pitchFamily="2" charset="-78"/>
              </a:rPr>
              <a:t>2- </a:t>
            </a: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ارزیابی وجود طرح و نقشه براي خودکشی </a:t>
            </a:r>
            <a:endParaRPr lang="fa-IR"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264795" indent="-6350" algn="r" rtl="1">
              <a:lnSpc>
                <a:spcPct val="200000"/>
              </a:lnSpc>
              <a:spcAft>
                <a:spcPts val="235"/>
              </a:spcAft>
            </a:pPr>
            <a:r>
              <a:rPr lang="fa-IR" sz="2000" b="1" spc="50" dirty="0">
                <a:ln w="0"/>
                <a:solidFill>
                  <a:srgbClr val="002060"/>
                </a:solidFill>
                <a:effectLst>
                  <a:innerShdw blurRad="63500" dist="50800" dir="13500000">
                    <a:srgbClr val="000000">
                      <a:alpha val="50000"/>
                    </a:srgbClr>
                  </a:innerShdw>
                </a:effectLst>
                <a:cs typeface="B Nazanin" panose="00000400000000000000" pitchFamily="2" charset="-78"/>
              </a:rPr>
              <a:t>3-</a:t>
            </a: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ارزیابی قصد خودکشی </a:t>
            </a:r>
            <a:endParaRPr lang="fa-IR" sz="2000" b="1" spc="50" dirty="0" smtClean="0">
              <a:ln w="0"/>
              <a:solidFill>
                <a:srgbClr val="002060"/>
              </a:solidFill>
              <a:effectLst>
                <a:innerShdw blurRad="63500" dist="50800" dir="13500000">
                  <a:srgbClr val="000000">
                    <a:alpha val="50000"/>
                  </a:srgbClr>
                </a:innerShdw>
              </a:effectLst>
              <a:cs typeface="B Nazanin" panose="00000400000000000000" pitchFamily="2" charset="-78"/>
            </a:endParaRPr>
          </a:p>
          <a:p>
            <a:pPr marL="264795" indent="-6350" algn="r" rtl="1">
              <a:lnSpc>
                <a:spcPct val="200000"/>
              </a:lnSpc>
              <a:spcAft>
                <a:spcPts val="235"/>
              </a:spcAft>
            </a:pPr>
            <a:r>
              <a:rPr lang="fa-IR" sz="2000" b="1" dirty="0" smtClean="0">
                <a:solidFill>
                  <a:srgbClr val="000000"/>
                </a:solidFill>
                <a:latin typeface="B Mitra" panose="00000400000000000000"/>
                <a:ea typeface="B Mitra" panose="00000400000000000000"/>
                <a:cs typeface="B Mitra" panose="00000400000000000000"/>
              </a:rPr>
              <a:t>4-</a:t>
            </a:r>
            <a:r>
              <a:rPr lang="ar-SA" sz="2000" b="1" dirty="0" smtClean="0">
                <a:solidFill>
                  <a:srgbClr val="000000"/>
                </a:solidFill>
                <a:latin typeface="B Mitra" panose="00000400000000000000"/>
                <a:ea typeface="B Mitra" panose="00000400000000000000"/>
                <a:cs typeface="B Mitra" panose="00000400000000000000"/>
              </a:rPr>
              <a:t>ارزیابی </a:t>
            </a:r>
            <a:r>
              <a:rPr lang="ar-SA" sz="2000" b="1" dirty="0">
                <a:solidFill>
                  <a:srgbClr val="000000"/>
                </a:solidFill>
                <a:latin typeface="B Mitra" panose="00000400000000000000"/>
                <a:ea typeface="B Mitra" panose="00000400000000000000"/>
                <a:cs typeface="B Mitra" panose="00000400000000000000"/>
              </a:rPr>
              <a:t>احتمال عملی کردن نقشه خودکشی و مرگ بار بودن</a:t>
            </a:r>
            <a:endParaRPr lang="fa-IR"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264795" indent="-6350" algn="r" rtl="1">
              <a:lnSpc>
                <a:spcPct val="200000"/>
              </a:lnSpc>
              <a:spcAft>
                <a:spcPts val="235"/>
              </a:spcAft>
            </a:pPr>
            <a:endParaRPr lang="en-US" dirty="0">
              <a:solidFill>
                <a:srgbClr val="000000"/>
              </a:solidFill>
              <a:latin typeface="B Mitra" panose="00000400000000000000" pitchFamily="2" charset="-78"/>
              <a:ea typeface="B Mitra" panose="00000400000000000000" pitchFamily="2" charset="-78"/>
              <a:cs typeface="B Mitra" panose="00000400000000000000" pitchFamily="2" charset="-78"/>
            </a:endParaRPr>
          </a:p>
        </p:txBody>
      </p:sp>
    </p:spTree>
    <p:extLst>
      <p:ext uri="{BB962C8B-B14F-4D97-AF65-F5344CB8AC3E}">
        <p14:creationId xmlns:p14="http://schemas.microsoft.com/office/powerpoint/2010/main" val="28150132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itchFamily="2" charset="-78"/>
              </a:rPr>
              <a:t>ارزیابی افکار فعلی خودکشی</a:t>
            </a:r>
            <a:endParaRPr lang="en-US" dirty="0">
              <a:cs typeface="B Titr" pitchFamily="2" charset="-78"/>
            </a:endParaRPr>
          </a:p>
        </p:txBody>
      </p:sp>
      <p:sp>
        <p:nvSpPr>
          <p:cNvPr id="3" name="Content Placeholder 2"/>
          <p:cNvSpPr>
            <a:spLocks noGrp="1"/>
          </p:cNvSpPr>
          <p:nvPr>
            <p:ph idx="1"/>
          </p:nvPr>
        </p:nvSpPr>
        <p:spPr/>
        <p:txBody>
          <a:bodyPr>
            <a:normAutofit/>
          </a:bodyPr>
          <a:lstStyle/>
          <a:p>
            <a:pPr marL="0" lvl="0" indent="0" algn="just" fontAlgn="base">
              <a:lnSpc>
                <a:spcPct val="118000"/>
              </a:lnSpc>
              <a:spcAft>
                <a:spcPts val="25"/>
              </a:spcAft>
              <a:buClr>
                <a:srgbClr val="000000"/>
              </a:buClr>
              <a:buSzPts val="1300"/>
              <a:buNone/>
            </a:pPr>
            <a:r>
              <a:rPr lang="fa-IR" sz="2400" dirty="0" smtClean="0">
                <a:solidFill>
                  <a:srgbClr val="000000"/>
                </a:solidFill>
                <a:uFill>
                  <a:solidFill>
                    <a:srgbClr val="000000"/>
                  </a:solidFill>
                </a:uFill>
                <a:latin typeface="B Mitra"/>
                <a:ea typeface="B Mitra"/>
                <a:cs typeface="B Mitra"/>
              </a:rPr>
              <a:t>1) </a:t>
            </a:r>
            <a:r>
              <a:rPr lang="ar-SA" sz="2400" dirty="0" smtClean="0">
                <a:solidFill>
                  <a:srgbClr val="000000"/>
                </a:solidFill>
                <a:uFill>
                  <a:solidFill>
                    <a:srgbClr val="000000"/>
                  </a:solidFill>
                </a:uFill>
                <a:latin typeface="B Mitra"/>
                <a:ea typeface="B Mitra"/>
                <a:cs typeface="B Mitra"/>
              </a:rPr>
              <a:t>افکار </a:t>
            </a:r>
            <a:r>
              <a:rPr lang="ar-SA" sz="2400" dirty="0">
                <a:solidFill>
                  <a:srgbClr val="000000"/>
                </a:solidFill>
                <a:uFill>
                  <a:solidFill>
                    <a:srgbClr val="000000"/>
                  </a:solidFill>
                </a:uFill>
                <a:latin typeface="B Mitra"/>
                <a:ea typeface="B Mitra"/>
                <a:cs typeface="B Mitra"/>
              </a:rPr>
              <a:t>فعلی خودکشی مراجع و شدت، مدت و نوع آن را ارزیابی کنید. ابتدا با سوالات کلی شروع کنید و سپس سوالات اختصاصی در مورد افکار و قصد خودکشی وي در حال حاضر بپرسید:</a:t>
            </a:r>
            <a:r>
              <a:rPr lang="ar-SA" sz="2400" dirty="0">
                <a:solidFill>
                  <a:srgbClr val="000000"/>
                </a:solidFill>
                <a:uFill>
                  <a:solidFill>
                    <a:srgbClr val="000000"/>
                  </a:solidFill>
                </a:uFill>
                <a:latin typeface="B Mitra"/>
                <a:ea typeface="Times New Roman" panose="02020603050405020304" pitchFamily="18" charset="0"/>
                <a:cs typeface="Times New Roman" panose="02020603050405020304" pitchFamily="18" charset="0"/>
              </a:rPr>
              <a:t> </a:t>
            </a:r>
            <a:endParaRPr lang="en-US" sz="2400" dirty="0">
              <a:solidFill>
                <a:srgbClr val="000000"/>
              </a:solidFill>
              <a:uFill>
                <a:solidFill>
                  <a:srgbClr val="000000"/>
                </a:solidFill>
              </a:uFill>
              <a:latin typeface="B Mitra"/>
              <a:ea typeface="B Mitra"/>
              <a:cs typeface="B Mitra"/>
            </a:endParaRPr>
          </a:p>
        </p:txBody>
      </p:sp>
    </p:spTree>
    <p:extLst>
      <p:ext uri="{BB962C8B-B14F-4D97-AF65-F5344CB8AC3E}">
        <p14:creationId xmlns:p14="http://schemas.microsoft.com/office/powerpoint/2010/main" val="36203590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itchFamily="2" charset="-78"/>
              </a:rPr>
              <a:t>سوالات مربوط به افکار فعلی خودکشی</a:t>
            </a:r>
            <a:endParaRPr lang="en-US" dirty="0">
              <a:cs typeface="B Titr" pitchFamily="2" charset="-78"/>
            </a:endParaRPr>
          </a:p>
        </p:txBody>
      </p:sp>
      <p:sp>
        <p:nvSpPr>
          <p:cNvPr id="3" name="Content Placeholder 2"/>
          <p:cNvSpPr>
            <a:spLocks noGrp="1"/>
          </p:cNvSpPr>
          <p:nvPr>
            <p:ph idx="1"/>
          </p:nvPr>
        </p:nvSpPr>
        <p:spPr>
          <a:xfrm>
            <a:off x="677334" y="2160589"/>
            <a:ext cx="8596668" cy="4281775"/>
          </a:xfrm>
        </p:spPr>
        <p:txBody>
          <a:bodyPr>
            <a:noAutofit/>
          </a:bodyPr>
          <a:lstStyle/>
          <a:p>
            <a:pPr lvl="1" fontAlgn="base">
              <a:lnSpc>
                <a:spcPct val="107000"/>
              </a:lnSpc>
              <a:spcAft>
                <a:spcPts val="175"/>
              </a:spcAft>
              <a:buClr>
                <a:srgbClr val="000000"/>
              </a:buClr>
              <a:buSzPts val="1300"/>
              <a:buFont typeface="Wingdings" panose="05000000000000000000" pitchFamily="2" charset="2"/>
              <a:buChar char=""/>
            </a:pPr>
            <a:r>
              <a:rPr lang="ar-SA" sz="2000" dirty="0">
                <a:solidFill>
                  <a:srgbClr val="000000"/>
                </a:solidFill>
                <a:uFill>
                  <a:solidFill>
                    <a:srgbClr val="000000"/>
                  </a:solidFill>
                </a:uFill>
                <a:latin typeface="Wingdings" panose="05000000000000000000" pitchFamily="2" charset="2"/>
                <a:ea typeface="Wingdings" panose="05000000000000000000" pitchFamily="2" charset="2"/>
                <a:cs typeface="B Titr" pitchFamily="2" charset="-78"/>
              </a:rPr>
              <a:t>تابحال فکر کرده اي زندگی ارزش زندگی کردن را ندارد؟</a:t>
            </a:r>
            <a:r>
              <a:rPr lang="ar-SA" sz="2000" dirty="0">
                <a:solidFill>
                  <a:srgbClr val="000000"/>
                </a:solidFill>
                <a:uFill>
                  <a:solidFill>
                    <a:srgbClr val="000000"/>
                  </a:solidFill>
                </a:uFill>
                <a:latin typeface="Wingdings" panose="05000000000000000000" pitchFamily="2" charset="2"/>
                <a:ea typeface="Times New Roman" panose="02020603050405020304" pitchFamily="18" charset="0"/>
                <a:cs typeface="B Titr" pitchFamily="2" charset="-78"/>
              </a:rPr>
              <a:t> </a:t>
            </a:r>
            <a:endParaRPr lang="en-US" sz="2000" dirty="0">
              <a:solidFill>
                <a:srgbClr val="000000"/>
              </a:solidFill>
              <a:uFill>
                <a:solidFill>
                  <a:srgbClr val="000000"/>
                </a:solidFill>
              </a:uFill>
              <a:latin typeface="Wingdings" panose="05000000000000000000" pitchFamily="2" charset="2"/>
              <a:ea typeface="Wingdings" panose="05000000000000000000" pitchFamily="2" charset="2"/>
              <a:cs typeface="B Titr" pitchFamily="2" charset="-78"/>
            </a:endParaRPr>
          </a:p>
          <a:p>
            <a:pPr lvl="1" fontAlgn="base">
              <a:lnSpc>
                <a:spcPct val="107000"/>
              </a:lnSpc>
              <a:spcAft>
                <a:spcPts val="175"/>
              </a:spcAft>
              <a:buClr>
                <a:srgbClr val="000000"/>
              </a:buClr>
              <a:buSzPts val="1300"/>
              <a:buFont typeface="Wingdings" panose="05000000000000000000" pitchFamily="2" charset="2"/>
              <a:buChar char=""/>
            </a:pPr>
            <a:r>
              <a:rPr lang="ar-SA" sz="2000" dirty="0">
                <a:solidFill>
                  <a:srgbClr val="000000"/>
                </a:solidFill>
                <a:uFill>
                  <a:solidFill>
                    <a:srgbClr val="000000"/>
                  </a:solidFill>
                </a:uFill>
                <a:latin typeface="Wingdings" panose="05000000000000000000" pitchFamily="2" charset="2"/>
                <a:ea typeface="Wingdings" panose="05000000000000000000" pitchFamily="2" charset="2"/>
                <a:cs typeface="B Titr" pitchFamily="2" charset="-78"/>
              </a:rPr>
              <a:t>آیا تا بحال به پایان دادن به زندگیت فکر کرده اي؟</a:t>
            </a:r>
            <a:r>
              <a:rPr lang="ar-SA" sz="2000" dirty="0">
                <a:solidFill>
                  <a:srgbClr val="000000"/>
                </a:solidFill>
                <a:uFill>
                  <a:solidFill>
                    <a:srgbClr val="000000"/>
                  </a:solidFill>
                </a:uFill>
                <a:latin typeface="Wingdings" panose="05000000000000000000" pitchFamily="2" charset="2"/>
                <a:ea typeface="Times New Roman" panose="02020603050405020304" pitchFamily="18" charset="0"/>
                <a:cs typeface="B Titr" pitchFamily="2" charset="-78"/>
              </a:rPr>
              <a:t> </a:t>
            </a:r>
            <a:endParaRPr lang="en-US" sz="2000" dirty="0">
              <a:solidFill>
                <a:srgbClr val="000000"/>
              </a:solidFill>
              <a:uFill>
                <a:solidFill>
                  <a:srgbClr val="000000"/>
                </a:solidFill>
              </a:uFill>
              <a:latin typeface="Wingdings" panose="05000000000000000000" pitchFamily="2" charset="2"/>
              <a:ea typeface="Wingdings" panose="05000000000000000000" pitchFamily="2" charset="2"/>
              <a:cs typeface="B Titr" pitchFamily="2" charset="-78"/>
            </a:endParaRPr>
          </a:p>
          <a:p>
            <a:pPr lvl="1" fontAlgn="base">
              <a:lnSpc>
                <a:spcPct val="107000"/>
              </a:lnSpc>
              <a:spcAft>
                <a:spcPts val="175"/>
              </a:spcAft>
              <a:buClr>
                <a:srgbClr val="000000"/>
              </a:buClr>
              <a:buSzPts val="1300"/>
              <a:buFont typeface="Wingdings" panose="05000000000000000000" pitchFamily="2" charset="2"/>
              <a:buChar char=""/>
            </a:pPr>
            <a:r>
              <a:rPr lang="ar-SA" sz="2000" dirty="0">
                <a:solidFill>
                  <a:srgbClr val="000000"/>
                </a:solidFill>
                <a:uFill>
                  <a:solidFill>
                    <a:srgbClr val="000000"/>
                  </a:solidFill>
                </a:uFill>
                <a:latin typeface="Wingdings" panose="05000000000000000000" pitchFamily="2" charset="2"/>
                <a:ea typeface="Wingdings" panose="05000000000000000000" pitchFamily="2" charset="2"/>
                <a:cs typeface="B Titr" pitchFamily="2" charset="-78"/>
              </a:rPr>
              <a:t>آیا تابحال آرزوي مردن کرده اي؟</a:t>
            </a:r>
            <a:r>
              <a:rPr lang="ar-SA" sz="2000" dirty="0">
                <a:solidFill>
                  <a:srgbClr val="000000"/>
                </a:solidFill>
                <a:uFill>
                  <a:solidFill>
                    <a:srgbClr val="000000"/>
                  </a:solidFill>
                </a:uFill>
                <a:latin typeface="Wingdings" panose="05000000000000000000" pitchFamily="2" charset="2"/>
                <a:ea typeface="Times New Roman" panose="02020603050405020304" pitchFamily="18" charset="0"/>
                <a:cs typeface="B Titr" pitchFamily="2" charset="-78"/>
              </a:rPr>
              <a:t> </a:t>
            </a:r>
            <a:endParaRPr lang="en-US" sz="2000" dirty="0">
              <a:solidFill>
                <a:srgbClr val="000000"/>
              </a:solidFill>
              <a:uFill>
                <a:solidFill>
                  <a:srgbClr val="000000"/>
                </a:solidFill>
              </a:uFill>
              <a:latin typeface="Wingdings" panose="05000000000000000000" pitchFamily="2" charset="2"/>
              <a:ea typeface="Wingdings" panose="05000000000000000000" pitchFamily="2" charset="2"/>
              <a:cs typeface="B Titr" pitchFamily="2" charset="-78"/>
            </a:endParaRPr>
          </a:p>
          <a:p>
            <a:pPr lvl="1" fontAlgn="base">
              <a:lnSpc>
                <a:spcPct val="107000"/>
              </a:lnSpc>
              <a:spcAft>
                <a:spcPts val="175"/>
              </a:spcAft>
              <a:buClr>
                <a:srgbClr val="000000"/>
              </a:buClr>
              <a:buSzPts val="1300"/>
              <a:buFont typeface="Wingdings" panose="05000000000000000000" pitchFamily="2" charset="2"/>
              <a:buChar char=""/>
            </a:pPr>
            <a:r>
              <a:rPr lang="ar-SA" sz="2000" dirty="0">
                <a:solidFill>
                  <a:srgbClr val="000000"/>
                </a:solidFill>
                <a:uFill>
                  <a:solidFill>
                    <a:srgbClr val="000000"/>
                  </a:solidFill>
                </a:uFill>
                <a:latin typeface="Wingdings" panose="05000000000000000000" pitchFamily="2" charset="2"/>
                <a:ea typeface="Wingdings" panose="05000000000000000000" pitchFamily="2" charset="2"/>
                <a:cs typeface="B Titr" pitchFamily="2" charset="-78"/>
              </a:rPr>
              <a:t>آیا در مورد خودکشی فکر کرده اي؟</a:t>
            </a:r>
            <a:r>
              <a:rPr lang="ar-SA" sz="2000" dirty="0">
                <a:solidFill>
                  <a:srgbClr val="000000"/>
                </a:solidFill>
                <a:uFill>
                  <a:solidFill>
                    <a:srgbClr val="000000"/>
                  </a:solidFill>
                </a:uFill>
                <a:latin typeface="Wingdings" panose="05000000000000000000" pitchFamily="2" charset="2"/>
                <a:ea typeface="Times New Roman" panose="02020603050405020304" pitchFamily="18" charset="0"/>
                <a:cs typeface="B Titr" pitchFamily="2" charset="-78"/>
              </a:rPr>
              <a:t> </a:t>
            </a:r>
            <a:endParaRPr lang="en-US" sz="2000" dirty="0">
              <a:solidFill>
                <a:srgbClr val="000000"/>
              </a:solidFill>
              <a:uFill>
                <a:solidFill>
                  <a:srgbClr val="000000"/>
                </a:solidFill>
              </a:uFill>
              <a:latin typeface="Wingdings" panose="05000000000000000000" pitchFamily="2" charset="2"/>
              <a:ea typeface="Wingdings" panose="05000000000000000000" pitchFamily="2" charset="2"/>
              <a:cs typeface="B Titr" pitchFamily="2" charset="-78"/>
            </a:endParaRPr>
          </a:p>
          <a:p>
            <a:pPr lvl="1" fontAlgn="base">
              <a:lnSpc>
                <a:spcPct val="107000"/>
              </a:lnSpc>
              <a:spcAft>
                <a:spcPts val="175"/>
              </a:spcAft>
              <a:buClr>
                <a:srgbClr val="000000"/>
              </a:buClr>
              <a:buSzPts val="1300"/>
              <a:buFont typeface="Wingdings" panose="05000000000000000000" pitchFamily="2" charset="2"/>
              <a:buChar char=""/>
            </a:pPr>
            <a:r>
              <a:rPr lang="ar-SA" sz="2000" dirty="0">
                <a:solidFill>
                  <a:srgbClr val="000000"/>
                </a:solidFill>
                <a:uFill>
                  <a:solidFill>
                    <a:srgbClr val="000000"/>
                  </a:solidFill>
                </a:uFill>
                <a:latin typeface="Wingdings" panose="05000000000000000000" pitchFamily="2" charset="2"/>
                <a:ea typeface="Wingdings" panose="05000000000000000000" pitchFamily="2" charset="2"/>
                <a:cs typeface="B Titr" pitchFamily="2" charset="-78"/>
              </a:rPr>
              <a:t>آیا همین حالا به آن فکر می کنی؟</a:t>
            </a:r>
            <a:r>
              <a:rPr lang="ar-SA" sz="2000" dirty="0">
                <a:solidFill>
                  <a:srgbClr val="000000"/>
                </a:solidFill>
                <a:uFill>
                  <a:solidFill>
                    <a:srgbClr val="000000"/>
                  </a:solidFill>
                </a:uFill>
                <a:latin typeface="Wingdings" panose="05000000000000000000" pitchFamily="2" charset="2"/>
                <a:ea typeface="Times New Roman" panose="02020603050405020304" pitchFamily="18" charset="0"/>
                <a:cs typeface="B Titr" pitchFamily="2" charset="-78"/>
              </a:rPr>
              <a:t> </a:t>
            </a:r>
            <a:endParaRPr lang="en-US" sz="2000" dirty="0">
              <a:solidFill>
                <a:srgbClr val="000000"/>
              </a:solidFill>
              <a:uFill>
                <a:solidFill>
                  <a:srgbClr val="000000"/>
                </a:solidFill>
              </a:uFill>
              <a:latin typeface="Wingdings" panose="05000000000000000000" pitchFamily="2" charset="2"/>
              <a:ea typeface="Wingdings" panose="05000000000000000000" pitchFamily="2" charset="2"/>
              <a:cs typeface="B Titr" pitchFamily="2" charset="-78"/>
            </a:endParaRPr>
          </a:p>
          <a:p>
            <a:pPr lvl="1" fontAlgn="base">
              <a:lnSpc>
                <a:spcPct val="107000"/>
              </a:lnSpc>
              <a:spcAft>
                <a:spcPts val="175"/>
              </a:spcAft>
              <a:buClr>
                <a:srgbClr val="000000"/>
              </a:buClr>
              <a:buSzPts val="1300"/>
              <a:buFont typeface="Wingdings" panose="05000000000000000000" pitchFamily="2" charset="2"/>
              <a:buChar char=""/>
            </a:pPr>
            <a:r>
              <a:rPr lang="ar-SA" sz="2000" dirty="0">
                <a:solidFill>
                  <a:srgbClr val="000000"/>
                </a:solidFill>
                <a:uFill>
                  <a:solidFill>
                    <a:srgbClr val="000000"/>
                  </a:solidFill>
                </a:uFill>
                <a:latin typeface="Wingdings" panose="05000000000000000000" pitchFamily="2" charset="2"/>
                <a:ea typeface="Wingdings" panose="05000000000000000000" pitchFamily="2" charset="2"/>
                <a:cs typeface="B Titr" pitchFamily="2" charset="-78"/>
              </a:rPr>
              <a:t>اغلب چقدر به خودکشی فکر می کنی؟ ( روزانه، هفتگی)  </a:t>
            </a:r>
            <a:endParaRPr lang="en-US" sz="2000" dirty="0">
              <a:solidFill>
                <a:srgbClr val="000000"/>
              </a:solidFill>
              <a:uFill>
                <a:solidFill>
                  <a:srgbClr val="000000"/>
                </a:solidFill>
              </a:uFill>
              <a:latin typeface="Wingdings" panose="05000000000000000000" pitchFamily="2" charset="2"/>
              <a:ea typeface="Wingdings" panose="05000000000000000000" pitchFamily="2" charset="2"/>
              <a:cs typeface="B Titr" pitchFamily="2" charset="-78"/>
            </a:endParaRPr>
          </a:p>
          <a:p>
            <a:pPr lvl="1" fontAlgn="base">
              <a:lnSpc>
                <a:spcPct val="107000"/>
              </a:lnSpc>
              <a:spcAft>
                <a:spcPts val="175"/>
              </a:spcAft>
              <a:buClr>
                <a:srgbClr val="000000"/>
              </a:buClr>
              <a:buSzPts val="1300"/>
              <a:buFont typeface="Wingdings" panose="05000000000000000000" pitchFamily="2" charset="2"/>
              <a:buChar char=""/>
            </a:pPr>
            <a:r>
              <a:rPr lang="ar-SA" sz="2000" dirty="0">
                <a:solidFill>
                  <a:srgbClr val="000000"/>
                </a:solidFill>
                <a:uFill>
                  <a:solidFill>
                    <a:srgbClr val="000000"/>
                  </a:solidFill>
                </a:uFill>
                <a:latin typeface="Wingdings" panose="05000000000000000000" pitchFamily="2" charset="2"/>
                <a:ea typeface="Wingdings" panose="05000000000000000000" pitchFamily="2" charset="2"/>
                <a:cs typeface="B Titr" pitchFamily="2" charset="-78"/>
              </a:rPr>
              <a:t>این افکار چقدر طول می کشد؟( ثانیه؟ دقیقه؟ ساعت؟)  </a:t>
            </a:r>
            <a:endParaRPr lang="en-US" sz="2000" dirty="0">
              <a:solidFill>
                <a:srgbClr val="000000"/>
              </a:solidFill>
              <a:uFill>
                <a:solidFill>
                  <a:srgbClr val="000000"/>
                </a:solidFill>
              </a:uFill>
              <a:latin typeface="Wingdings" panose="05000000000000000000" pitchFamily="2" charset="2"/>
              <a:ea typeface="Wingdings" panose="05000000000000000000" pitchFamily="2" charset="2"/>
              <a:cs typeface="B Titr" pitchFamily="2" charset="-78"/>
            </a:endParaRPr>
          </a:p>
          <a:p>
            <a:pPr lvl="1" fontAlgn="base">
              <a:lnSpc>
                <a:spcPct val="118000"/>
              </a:lnSpc>
              <a:spcAft>
                <a:spcPts val="25"/>
              </a:spcAft>
              <a:buClr>
                <a:srgbClr val="000000"/>
              </a:buClr>
              <a:buSzPts val="1300"/>
              <a:buFont typeface="Wingdings" panose="05000000000000000000" pitchFamily="2" charset="2"/>
              <a:buChar char=""/>
            </a:pPr>
            <a:r>
              <a:rPr lang="ar-SA" sz="2000" dirty="0">
                <a:solidFill>
                  <a:srgbClr val="000000"/>
                </a:solidFill>
                <a:uFill>
                  <a:solidFill>
                    <a:srgbClr val="000000"/>
                  </a:solidFill>
                </a:uFill>
                <a:latin typeface="Wingdings" panose="05000000000000000000" pitchFamily="2" charset="2"/>
                <a:ea typeface="Wingdings" panose="05000000000000000000" pitchFamily="2" charset="2"/>
                <a:cs typeface="B Titr" pitchFamily="2" charset="-78"/>
              </a:rPr>
              <a:t>ا ین افکار چقدر شدید هستند؟ اگر بخواهی شدت آن را از </a:t>
            </a:r>
            <a:r>
              <a:rPr lang="en-US" sz="2000" dirty="0">
                <a:solidFill>
                  <a:srgbClr val="000000"/>
                </a:solidFill>
                <a:uFill>
                  <a:solidFill>
                    <a:srgbClr val="000000"/>
                  </a:solidFill>
                </a:uFill>
                <a:latin typeface="Wingdings" panose="05000000000000000000" pitchFamily="2" charset="2"/>
                <a:ea typeface="Wingdings" panose="05000000000000000000" pitchFamily="2" charset="2"/>
                <a:cs typeface="B Titr" pitchFamily="2" charset="-78"/>
              </a:rPr>
              <a:t>1</a:t>
            </a:r>
            <a:r>
              <a:rPr lang="ar-SA" sz="2000" dirty="0">
                <a:solidFill>
                  <a:srgbClr val="000000"/>
                </a:solidFill>
                <a:uFill>
                  <a:solidFill>
                    <a:srgbClr val="000000"/>
                  </a:solidFill>
                </a:uFill>
                <a:latin typeface="Wingdings" panose="05000000000000000000" pitchFamily="2" charset="2"/>
                <a:ea typeface="Wingdings" panose="05000000000000000000" pitchFamily="2" charset="2"/>
                <a:cs typeface="B Titr" pitchFamily="2" charset="-78"/>
              </a:rPr>
              <a:t> تا </a:t>
            </a:r>
            <a:r>
              <a:rPr lang="en-US" sz="2000" dirty="0">
                <a:solidFill>
                  <a:srgbClr val="000000"/>
                </a:solidFill>
                <a:uFill>
                  <a:solidFill>
                    <a:srgbClr val="000000"/>
                  </a:solidFill>
                </a:uFill>
                <a:latin typeface="Wingdings" panose="05000000000000000000" pitchFamily="2" charset="2"/>
                <a:ea typeface="Wingdings" panose="05000000000000000000" pitchFamily="2" charset="2"/>
                <a:cs typeface="B Titr" pitchFamily="2" charset="-78"/>
              </a:rPr>
              <a:t>10</a:t>
            </a:r>
            <a:r>
              <a:rPr lang="ar-SA" sz="2000" dirty="0">
                <a:solidFill>
                  <a:srgbClr val="000000"/>
                </a:solidFill>
                <a:uFill>
                  <a:solidFill>
                    <a:srgbClr val="000000"/>
                  </a:solidFill>
                </a:uFill>
                <a:latin typeface="Wingdings" panose="05000000000000000000" pitchFamily="2" charset="2"/>
                <a:ea typeface="Wingdings" panose="05000000000000000000" pitchFamily="2" charset="2"/>
                <a:cs typeface="B Titr" pitchFamily="2" charset="-78"/>
              </a:rPr>
              <a:t> درجه بندي کنی، چه نمره اي می دهی؟  </a:t>
            </a:r>
            <a:r>
              <a:rPr lang="ar-SA" sz="2000" b="1" dirty="0">
                <a:solidFill>
                  <a:srgbClr val="374C80"/>
                </a:solidFill>
                <a:uFill>
                  <a:solidFill>
                    <a:srgbClr val="000000"/>
                  </a:solidFill>
                </a:uFill>
                <a:latin typeface="Wingdings" panose="05000000000000000000" pitchFamily="2" charset="2"/>
                <a:ea typeface="Wingdings" panose="05000000000000000000" pitchFamily="2" charset="2"/>
                <a:cs typeface="B Titr" pitchFamily="2" charset="-78"/>
              </a:rPr>
              <a:t>افکار شدید و مداوم= خطر بالا  </a:t>
            </a:r>
            <a:endParaRPr lang="en-US" sz="2000" dirty="0">
              <a:solidFill>
                <a:srgbClr val="000000"/>
              </a:solidFill>
              <a:uFill>
                <a:solidFill>
                  <a:srgbClr val="000000"/>
                </a:solidFill>
              </a:uFill>
              <a:latin typeface="Wingdings" panose="05000000000000000000" pitchFamily="2" charset="2"/>
              <a:ea typeface="Wingdings" panose="05000000000000000000" pitchFamily="2" charset="2"/>
              <a:cs typeface="B Titr" pitchFamily="2" charset="-78"/>
            </a:endParaRPr>
          </a:p>
          <a:p>
            <a:pPr marL="0" indent="0">
              <a:buNone/>
            </a:pPr>
            <a:endParaRPr lang="en-US" sz="2000" dirty="0"/>
          </a:p>
        </p:txBody>
      </p:sp>
    </p:spTree>
    <p:extLst>
      <p:ext uri="{BB962C8B-B14F-4D97-AF65-F5344CB8AC3E}">
        <p14:creationId xmlns:p14="http://schemas.microsoft.com/office/powerpoint/2010/main" val="23794333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solidFill>
                  <a:srgbClr val="00B0F0"/>
                </a:solidFill>
                <a:latin typeface="B Mitra"/>
                <a:ea typeface="B Mitra"/>
                <a:cs typeface="B Mitra"/>
              </a:rPr>
              <a:t>ارزیابی وجود طرح و نقشه براي خودکشی </a:t>
            </a:r>
            <a:endParaRPr lang="en-US" dirty="0">
              <a:solidFill>
                <a:srgbClr val="00B0F0"/>
              </a:solidFill>
            </a:endParaRPr>
          </a:p>
        </p:txBody>
      </p:sp>
      <p:sp>
        <p:nvSpPr>
          <p:cNvPr id="3" name="Content Placeholder 2"/>
          <p:cNvSpPr>
            <a:spLocks noGrp="1"/>
          </p:cNvSpPr>
          <p:nvPr>
            <p:ph idx="1"/>
          </p:nvPr>
        </p:nvSpPr>
        <p:spPr/>
        <p:txBody>
          <a:bodyPr/>
          <a:lstStyle/>
          <a:p>
            <a:pPr marL="0" lvl="0" indent="0" algn="just" fontAlgn="base">
              <a:lnSpc>
                <a:spcPct val="118000"/>
              </a:lnSpc>
              <a:spcAft>
                <a:spcPts val="25"/>
              </a:spcAft>
              <a:buClr>
                <a:srgbClr val="000000"/>
              </a:buClr>
              <a:buSzPts val="1300"/>
              <a:buNone/>
            </a:pPr>
            <a:r>
              <a:rPr lang="fa-IR" dirty="0" smtClean="0">
                <a:solidFill>
                  <a:srgbClr val="000000"/>
                </a:solidFill>
                <a:uFill>
                  <a:solidFill>
                    <a:srgbClr val="000000"/>
                  </a:solidFill>
                </a:uFill>
                <a:latin typeface="B Mitra"/>
                <a:ea typeface="B Mitra"/>
                <a:cs typeface="B Titr" pitchFamily="2" charset="-78"/>
              </a:rPr>
              <a:t>1) </a:t>
            </a:r>
            <a:r>
              <a:rPr lang="ar-SA" dirty="0" smtClean="0">
                <a:solidFill>
                  <a:srgbClr val="000000"/>
                </a:solidFill>
                <a:uFill>
                  <a:solidFill>
                    <a:srgbClr val="000000"/>
                  </a:solidFill>
                </a:uFill>
                <a:latin typeface="B Mitra"/>
                <a:ea typeface="B Mitra"/>
                <a:cs typeface="B Titr" pitchFamily="2" charset="-78"/>
              </a:rPr>
              <a:t>آیا </a:t>
            </a:r>
            <a:r>
              <a:rPr lang="ar-SA" dirty="0">
                <a:solidFill>
                  <a:srgbClr val="000000"/>
                </a:solidFill>
                <a:uFill>
                  <a:solidFill>
                    <a:srgbClr val="000000"/>
                  </a:solidFill>
                </a:uFill>
                <a:latin typeface="B Mitra"/>
                <a:ea typeface="B Mitra"/>
                <a:cs typeface="B Titr" pitchFamily="2" charset="-78"/>
              </a:rPr>
              <a:t>طرح و نقشه اي وجود دارد؟ اگر طرح و نقشه اي براي خودکشی وجود دارد، در مورد جزئیات آن سوال کنید:</a:t>
            </a:r>
            <a:r>
              <a:rPr lang="ar-SA" dirty="0">
                <a:solidFill>
                  <a:srgbClr val="5AA2AE"/>
                </a:solidFill>
                <a:uFill>
                  <a:solidFill>
                    <a:srgbClr val="000000"/>
                  </a:solidFill>
                </a:uFill>
                <a:latin typeface="B Mitra"/>
                <a:ea typeface="Times New Roman" panose="02020603050405020304" pitchFamily="18" charset="0"/>
                <a:cs typeface="B Titr" pitchFamily="2" charset="-78"/>
              </a:rPr>
              <a:t> </a:t>
            </a:r>
            <a:endParaRPr lang="en-US" dirty="0">
              <a:solidFill>
                <a:srgbClr val="000000"/>
              </a:solidFill>
              <a:uFill>
                <a:solidFill>
                  <a:srgbClr val="000000"/>
                </a:solidFill>
              </a:uFill>
              <a:latin typeface="B Mitra"/>
              <a:ea typeface="B Mitra"/>
              <a:cs typeface="B Titr" pitchFamily="2" charset="-78"/>
            </a:endParaRPr>
          </a:p>
          <a:p>
            <a:pPr marL="0" indent="0">
              <a:buNone/>
            </a:pPr>
            <a:endParaRPr lang="en-US" dirty="0">
              <a:cs typeface="B Titr" pitchFamily="2" charset="-78"/>
            </a:endParaRPr>
          </a:p>
        </p:txBody>
      </p:sp>
    </p:spTree>
    <p:extLst>
      <p:ext uri="{BB962C8B-B14F-4D97-AF65-F5344CB8AC3E}">
        <p14:creationId xmlns:p14="http://schemas.microsoft.com/office/powerpoint/2010/main" val="3696162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1382" y="102449"/>
            <a:ext cx="8132618" cy="5421997"/>
          </a:xfrm>
          <a:prstGeom prst="rect">
            <a:avLst/>
          </a:prstGeom>
        </p:spPr>
        <p:txBody>
          <a:bodyPr wrap="square">
            <a:spAutoFit/>
          </a:bodyPr>
          <a:lstStyle/>
          <a:p>
            <a:pPr lvl="0" algn="just" rtl="1">
              <a:lnSpc>
                <a:spcPct val="200000"/>
              </a:lnSpc>
            </a:pPr>
            <a:r>
              <a:rPr lang="fa-IR" sz="2000" b="1" spc="50" dirty="0">
                <a:ln w="0"/>
                <a:solidFill>
                  <a:srgbClr val="002060"/>
                </a:solidFill>
                <a:effectLst>
                  <a:innerShdw blurRad="63500" dist="50800" dir="13500000">
                    <a:srgbClr val="000000">
                      <a:alpha val="50000"/>
                    </a:srgbClr>
                  </a:innerShdw>
                </a:effectLst>
                <a:cs typeface="B Nazanin" panose="00000400000000000000" pitchFamily="2" charset="-78"/>
              </a:rPr>
              <a:t>3- </a:t>
            </a: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خودکشی فقط از دست رفتن و مرگ یک فرد نیست بلکه یک تراژدي براي والدین، همسر و فرزندان و سایر اعضاي خانواده و دوستان است که ممکن است زندگی آنها را از جنبه هاي مختلف روان شناختی، اجتماعی و اقتصادي تحت تاثیر قرار دهد. </a:t>
            </a:r>
            <a:endParaRPr lang="fa-IR"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lvl="0" algn="just" rtl="1">
              <a:lnSpc>
                <a:spcPct val="200000"/>
              </a:lnSpc>
            </a:pPr>
            <a:r>
              <a:rPr lang="fa-IR" sz="2000" b="1" spc="50" dirty="0">
                <a:ln w="0"/>
                <a:solidFill>
                  <a:srgbClr val="002060"/>
                </a:solidFill>
                <a:effectLst>
                  <a:innerShdw blurRad="63500" dist="50800" dir="13500000">
                    <a:srgbClr val="000000">
                      <a:alpha val="50000"/>
                    </a:srgbClr>
                  </a:innerShdw>
                </a:effectLst>
                <a:cs typeface="B Nazanin" panose="00000400000000000000" pitchFamily="2" charset="-78"/>
              </a:rPr>
              <a:t>4- </a:t>
            </a: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اگرچه نرخ خودکشی در کشورهاي مختلف متفاوت است ولی به طور کلی آمارها نشان می دهد  میزان خودکشی در </a:t>
            </a:r>
            <a:r>
              <a:rPr lang="en-US" sz="2000" b="1" spc="50" dirty="0">
                <a:ln w="0"/>
                <a:solidFill>
                  <a:srgbClr val="002060"/>
                </a:solidFill>
                <a:effectLst>
                  <a:innerShdw blurRad="63500" dist="50800" dir="13500000">
                    <a:srgbClr val="000000">
                      <a:alpha val="50000"/>
                    </a:srgbClr>
                  </a:innerShdw>
                </a:effectLst>
                <a:cs typeface="B Nazanin" panose="00000400000000000000" pitchFamily="2" charset="-78"/>
              </a:rPr>
              <a:t>50</a:t>
            </a: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 سال اخیر </a:t>
            </a:r>
            <a:r>
              <a:rPr lang="en-US" sz="2000" b="1" spc="50" dirty="0">
                <a:ln w="0"/>
                <a:solidFill>
                  <a:srgbClr val="002060"/>
                </a:solidFill>
                <a:effectLst>
                  <a:innerShdw blurRad="63500" dist="50800" dir="13500000">
                    <a:srgbClr val="000000">
                      <a:alpha val="50000"/>
                    </a:srgbClr>
                  </a:innerShdw>
                </a:effectLst>
                <a:cs typeface="B Nazanin" panose="00000400000000000000" pitchFamily="2" charset="-78"/>
              </a:rPr>
              <a:t>60</a:t>
            </a: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 درصد افزایش یافته است. </a:t>
            </a:r>
            <a:endParaRPr lang="fa-IR"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342900" lvl="0" indent="-342900" algn="r" defTabSz="457200" rtl="1">
              <a:spcBef>
                <a:spcPts val="1000"/>
              </a:spcBef>
              <a:buClr>
                <a:srgbClr val="5FCBEF"/>
              </a:buClr>
              <a:buSzPct val="80000"/>
              <a:buFont typeface="Wingdings 3" charset="2"/>
              <a:buChar char=""/>
            </a:pPr>
            <a:endParaRPr lang="en-US" dirty="0">
              <a:solidFill>
                <a:prstClr val="black">
                  <a:lumMod val="75000"/>
                  <a:lumOff val="25000"/>
                </a:prstClr>
              </a:solidFill>
            </a:endParaRPr>
          </a:p>
        </p:txBody>
      </p:sp>
    </p:spTree>
    <p:extLst>
      <p:ext uri="{BB962C8B-B14F-4D97-AF65-F5344CB8AC3E}">
        <p14:creationId xmlns:p14="http://schemas.microsoft.com/office/powerpoint/2010/main" val="1948411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itchFamily="2" charset="-78"/>
              </a:rPr>
              <a:t>سوالات مربوط به طرخ و نقشه</a:t>
            </a:r>
            <a:endParaRPr lang="en-US" dirty="0">
              <a:cs typeface="B Titr" pitchFamily="2" charset="-78"/>
            </a:endParaRPr>
          </a:p>
        </p:txBody>
      </p:sp>
      <p:sp>
        <p:nvSpPr>
          <p:cNvPr id="3" name="Content Placeholder 2"/>
          <p:cNvSpPr>
            <a:spLocks noGrp="1"/>
          </p:cNvSpPr>
          <p:nvPr>
            <p:ph idx="1"/>
          </p:nvPr>
        </p:nvSpPr>
        <p:spPr/>
        <p:txBody>
          <a:bodyPr>
            <a:normAutofit/>
          </a:bodyPr>
          <a:lstStyle/>
          <a:p>
            <a:pPr lvl="1" fontAlgn="base">
              <a:lnSpc>
                <a:spcPct val="107000"/>
              </a:lnSpc>
              <a:spcAft>
                <a:spcPts val="175"/>
              </a:spcAft>
              <a:buClr>
                <a:srgbClr val="000000"/>
              </a:buClr>
              <a:buSzPts val="1300"/>
              <a:buFont typeface="Wingdings" panose="05000000000000000000" pitchFamily="2" charset="2"/>
              <a:buChar char=""/>
            </a:pPr>
            <a:r>
              <a:rPr lang="ar-SA" sz="2000" dirty="0">
                <a:solidFill>
                  <a:srgbClr val="000000"/>
                </a:solidFill>
                <a:uFill>
                  <a:solidFill>
                    <a:srgbClr val="000000"/>
                  </a:solidFill>
                </a:uFill>
                <a:latin typeface="Wingdings" panose="05000000000000000000" pitchFamily="2" charset="2"/>
                <a:ea typeface="Wingdings" panose="05000000000000000000" pitchFamily="2" charset="2"/>
                <a:cs typeface="B Titr" pitchFamily="2" charset="-78"/>
              </a:rPr>
              <a:t>آیا نقشه یا برنامه اي  براي پایان دادن به زندگیت داري؟ </a:t>
            </a:r>
            <a:r>
              <a:rPr lang="ar-SA" sz="2000" dirty="0">
                <a:solidFill>
                  <a:srgbClr val="000000"/>
                </a:solidFill>
                <a:uFill>
                  <a:solidFill>
                    <a:srgbClr val="000000"/>
                  </a:solidFill>
                </a:uFill>
                <a:latin typeface="Wingdings" panose="05000000000000000000" pitchFamily="2" charset="2"/>
                <a:ea typeface="Times New Roman" panose="02020603050405020304" pitchFamily="18" charset="0"/>
                <a:cs typeface="B Titr" pitchFamily="2" charset="-78"/>
              </a:rPr>
              <a:t> </a:t>
            </a:r>
            <a:endParaRPr lang="en-US" sz="2000" dirty="0">
              <a:solidFill>
                <a:srgbClr val="000000"/>
              </a:solidFill>
              <a:uFill>
                <a:solidFill>
                  <a:srgbClr val="000000"/>
                </a:solidFill>
              </a:uFill>
              <a:latin typeface="Wingdings" panose="05000000000000000000" pitchFamily="2" charset="2"/>
              <a:ea typeface="Wingdings" panose="05000000000000000000" pitchFamily="2" charset="2"/>
              <a:cs typeface="B Titr" pitchFamily="2" charset="-78"/>
            </a:endParaRPr>
          </a:p>
          <a:p>
            <a:pPr lvl="1" fontAlgn="base">
              <a:lnSpc>
                <a:spcPct val="107000"/>
              </a:lnSpc>
              <a:spcAft>
                <a:spcPts val="175"/>
              </a:spcAft>
              <a:buClr>
                <a:srgbClr val="000000"/>
              </a:buClr>
              <a:buSzPts val="1300"/>
              <a:buFont typeface="Wingdings" panose="05000000000000000000" pitchFamily="2" charset="2"/>
              <a:buChar char=""/>
            </a:pPr>
            <a:r>
              <a:rPr lang="ar-SA" sz="2000" dirty="0">
                <a:solidFill>
                  <a:srgbClr val="000000"/>
                </a:solidFill>
                <a:uFill>
                  <a:solidFill>
                    <a:srgbClr val="000000"/>
                  </a:solidFill>
                </a:uFill>
                <a:latin typeface="Wingdings" panose="05000000000000000000" pitchFamily="2" charset="2"/>
                <a:ea typeface="Wingdings" panose="05000000000000000000" pitchFamily="2" charset="2"/>
                <a:cs typeface="B Titr" pitchFamily="2" charset="-78"/>
              </a:rPr>
              <a:t>آیا طرح و نقشه اي براي صدمه زدن به خودت- کشتن خودت- داري؟  </a:t>
            </a:r>
            <a:endParaRPr lang="en-US" sz="2000" dirty="0">
              <a:solidFill>
                <a:srgbClr val="000000"/>
              </a:solidFill>
              <a:uFill>
                <a:solidFill>
                  <a:srgbClr val="000000"/>
                </a:solidFill>
              </a:uFill>
              <a:latin typeface="Wingdings" panose="05000000000000000000" pitchFamily="2" charset="2"/>
              <a:ea typeface="Wingdings" panose="05000000000000000000" pitchFamily="2" charset="2"/>
              <a:cs typeface="B Titr" pitchFamily="2" charset="-78"/>
            </a:endParaRPr>
          </a:p>
          <a:p>
            <a:pPr lvl="1" fontAlgn="base">
              <a:lnSpc>
                <a:spcPct val="107000"/>
              </a:lnSpc>
              <a:spcAft>
                <a:spcPts val="175"/>
              </a:spcAft>
              <a:buClr>
                <a:srgbClr val="000000"/>
              </a:buClr>
              <a:buSzPts val="1300"/>
              <a:buFont typeface="Wingdings" panose="05000000000000000000" pitchFamily="2" charset="2"/>
              <a:buChar char=""/>
            </a:pPr>
            <a:r>
              <a:rPr lang="ar-SA" sz="2000" dirty="0">
                <a:solidFill>
                  <a:srgbClr val="000000"/>
                </a:solidFill>
                <a:uFill>
                  <a:solidFill>
                    <a:srgbClr val="000000"/>
                  </a:solidFill>
                </a:uFill>
                <a:latin typeface="Wingdings" panose="05000000000000000000" pitchFamily="2" charset="2"/>
                <a:ea typeface="Wingdings" panose="05000000000000000000" pitchFamily="2" charset="2"/>
                <a:cs typeface="B Titr" pitchFamily="2" charset="-78"/>
              </a:rPr>
              <a:t>کی، کجا و چگونه؟  </a:t>
            </a:r>
            <a:endParaRPr lang="en-US" sz="2000" dirty="0">
              <a:solidFill>
                <a:srgbClr val="000000"/>
              </a:solidFill>
              <a:uFill>
                <a:solidFill>
                  <a:srgbClr val="000000"/>
                </a:solidFill>
              </a:uFill>
              <a:latin typeface="Wingdings" panose="05000000000000000000" pitchFamily="2" charset="2"/>
              <a:ea typeface="Wingdings" panose="05000000000000000000" pitchFamily="2" charset="2"/>
              <a:cs typeface="B Titr" pitchFamily="2" charset="-78"/>
            </a:endParaRPr>
          </a:p>
          <a:p>
            <a:pPr lvl="1" fontAlgn="base">
              <a:lnSpc>
                <a:spcPct val="107000"/>
              </a:lnSpc>
              <a:spcAft>
                <a:spcPts val="175"/>
              </a:spcAft>
              <a:buClr>
                <a:srgbClr val="000000"/>
              </a:buClr>
              <a:buSzPts val="1300"/>
              <a:buFont typeface="Wingdings" panose="05000000000000000000" pitchFamily="2" charset="2"/>
              <a:buChar char=""/>
            </a:pPr>
            <a:r>
              <a:rPr lang="ar-SA" sz="2000" dirty="0">
                <a:solidFill>
                  <a:srgbClr val="000000"/>
                </a:solidFill>
                <a:uFill>
                  <a:solidFill>
                    <a:srgbClr val="000000"/>
                  </a:solidFill>
                </a:uFill>
                <a:latin typeface="Wingdings" panose="05000000000000000000" pitchFamily="2" charset="2"/>
                <a:ea typeface="Wingdings" panose="05000000000000000000" pitchFamily="2" charset="2"/>
                <a:cs typeface="B Titr" pitchFamily="2" charset="-78"/>
              </a:rPr>
              <a:t>اگر نقشه اي داري چطور می خواهی آن را انجام دهی؟</a:t>
            </a:r>
            <a:r>
              <a:rPr lang="ar-SA" sz="2000" dirty="0">
                <a:solidFill>
                  <a:srgbClr val="000000"/>
                </a:solidFill>
                <a:uFill>
                  <a:solidFill>
                    <a:srgbClr val="000000"/>
                  </a:solidFill>
                </a:uFill>
                <a:latin typeface="Wingdings" panose="05000000000000000000" pitchFamily="2" charset="2"/>
                <a:ea typeface="Times New Roman" panose="02020603050405020304" pitchFamily="18" charset="0"/>
                <a:cs typeface="B Titr" pitchFamily="2" charset="-78"/>
              </a:rPr>
              <a:t> </a:t>
            </a:r>
            <a:endParaRPr lang="en-US" sz="2000" dirty="0">
              <a:solidFill>
                <a:srgbClr val="000000"/>
              </a:solidFill>
              <a:uFill>
                <a:solidFill>
                  <a:srgbClr val="000000"/>
                </a:solidFill>
              </a:uFill>
              <a:latin typeface="Wingdings" panose="05000000000000000000" pitchFamily="2" charset="2"/>
              <a:ea typeface="Wingdings" panose="05000000000000000000" pitchFamily="2" charset="2"/>
              <a:cs typeface="B Titr" pitchFamily="2" charset="-78"/>
            </a:endParaRPr>
          </a:p>
          <a:p>
            <a:pPr marL="0" indent="0">
              <a:buNone/>
            </a:pPr>
            <a:endParaRPr lang="en-US" sz="2000" dirty="0"/>
          </a:p>
        </p:txBody>
      </p:sp>
    </p:spTree>
    <p:extLst>
      <p:ext uri="{BB962C8B-B14F-4D97-AF65-F5344CB8AC3E}">
        <p14:creationId xmlns:p14="http://schemas.microsoft.com/office/powerpoint/2010/main" val="308519959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260985" indent="-1905" algn="just">
              <a:lnSpc>
                <a:spcPct val="118000"/>
              </a:lnSpc>
              <a:spcAft>
                <a:spcPts val="25"/>
              </a:spcAft>
            </a:pPr>
            <a:r>
              <a:rPr lang="ar-SA" b="1" dirty="0">
                <a:solidFill>
                  <a:srgbClr val="072B62"/>
                </a:solidFill>
                <a:latin typeface="B Mitra"/>
                <a:ea typeface="B Mitra"/>
                <a:cs typeface="B Titr" pitchFamily="2" charset="-78"/>
              </a:rPr>
              <a:t>افکار منفعل = خطر پایین ( </a:t>
            </a:r>
            <a:r>
              <a:rPr lang="ar-SA" dirty="0">
                <a:solidFill>
                  <a:srgbClr val="000000"/>
                </a:solidFill>
                <a:latin typeface="B Mitra"/>
                <a:ea typeface="B Mitra"/>
                <a:cs typeface="B Titr" pitchFamily="2" charset="-78"/>
              </a:rPr>
              <a:t>بیمار نمی خواهد زنده بماند ولی طرح و نقشه اي براي آن ندارد ، مثلا می گویددلم می خواهد شب بخوابم و دیگر بلند نشوم )  </a:t>
            </a:r>
            <a:endParaRPr lang="en-US" dirty="0">
              <a:solidFill>
                <a:srgbClr val="000000"/>
              </a:solidFill>
              <a:latin typeface="B Mitra"/>
              <a:ea typeface="B Mitra"/>
              <a:cs typeface="B Titr" pitchFamily="2" charset="-78"/>
            </a:endParaRPr>
          </a:p>
          <a:p>
            <a:pPr marL="260985" indent="-1905" algn="just">
              <a:lnSpc>
                <a:spcPct val="118000"/>
              </a:lnSpc>
              <a:spcAft>
                <a:spcPts val="25"/>
              </a:spcAft>
            </a:pPr>
            <a:r>
              <a:rPr lang="ar-SA" b="1" dirty="0">
                <a:solidFill>
                  <a:srgbClr val="072B62"/>
                </a:solidFill>
                <a:latin typeface="B Mitra"/>
                <a:ea typeface="B Mitra"/>
                <a:cs typeface="B Titr" pitchFamily="2" charset="-78"/>
              </a:rPr>
              <a:t>افکار فعال= خطر بالا</a:t>
            </a:r>
            <a:r>
              <a:rPr lang="ar-SA" b="1" dirty="0">
                <a:solidFill>
                  <a:srgbClr val="000000"/>
                </a:solidFill>
                <a:latin typeface="B Mitra"/>
                <a:ea typeface="B Mitra"/>
                <a:cs typeface="B Titr" pitchFamily="2" charset="-78"/>
              </a:rPr>
              <a:t>( </a:t>
            </a:r>
            <a:r>
              <a:rPr lang="ar-SA" dirty="0">
                <a:solidFill>
                  <a:srgbClr val="000000"/>
                </a:solidFill>
                <a:latin typeface="B Mitra"/>
                <a:ea typeface="B Mitra"/>
                <a:cs typeface="B Titr" pitchFamily="2" charset="-78"/>
              </a:rPr>
              <a:t>بیمار افکار جدي و طرح و نقشه براي اقدام به خودکشی دارد، براي مثال می گوید در مورد کشتن خودم فکر می کنم، دوست دارم خودم را وسط جاده بیندازم)  </a:t>
            </a:r>
            <a:r>
              <a:rPr lang="ar-SA" b="1" dirty="0">
                <a:solidFill>
                  <a:srgbClr val="072B62"/>
                </a:solidFill>
                <a:latin typeface="B Mitra"/>
                <a:ea typeface="B Mitra"/>
                <a:cs typeface="B Titr" pitchFamily="2" charset="-78"/>
              </a:rPr>
              <a:t>طرح و نقشه دقیق و همراه با جزئیات= خطر بالاتر</a:t>
            </a:r>
            <a:r>
              <a:rPr lang="ar-SA" b="1" dirty="0">
                <a:solidFill>
                  <a:srgbClr val="000000"/>
                </a:solidFill>
                <a:latin typeface="B Mitra"/>
                <a:ea typeface="B Mitra"/>
                <a:cs typeface="B Titr" pitchFamily="2" charset="-78"/>
              </a:rPr>
              <a:t>  </a:t>
            </a:r>
            <a:endParaRPr lang="en-US" dirty="0">
              <a:solidFill>
                <a:srgbClr val="000000"/>
              </a:solidFill>
              <a:latin typeface="B Mitra"/>
              <a:ea typeface="B Mitra"/>
              <a:cs typeface="B Titr" pitchFamily="2" charset="-78"/>
            </a:endParaRPr>
          </a:p>
          <a:p>
            <a:pPr marL="0" indent="0">
              <a:buNone/>
            </a:pPr>
            <a:endParaRPr lang="en-US" dirty="0"/>
          </a:p>
        </p:txBody>
      </p:sp>
    </p:spTree>
    <p:extLst>
      <p:ext uri="{BB962C8B-B14F-4D97-AF65-F5344CB8AC3E}">
        <p14:creationId xmlns:p14="http://schemas.microsoft.com/office/powerpoint/2010/main" val="42253891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itchFamily="2" charset="-78"/>
              </a:rPr>
              <a:t>ارزیابی قصد خودکشی</a:t>
            </a:r>
            <a:endParaRPr lang="en-US" dirty="0">
              <a:cs typeface="B Titr" pitchFamily="2" charset="-78"/>
            </a:endParaRPr>
          </a:p>
        </p:txBody>
      </p:sp>
      <p:sp>
        <p:nvSpPr>
          <p:cNvPr id="3" name="Content Placeholder 2"/>
          <p:cNvSpPr>
            <a:spLocks noGrp="1"/>
          </p:cNvSpPr>
          <p:nvPr>
            <p:ph idx="1"/>
          </p:nvPr>
        </p:nvSpPr>
        <p:spPr/>
        <p:txBody>
          <a:bodyPr>
            <a:normAutofit/>
          </a:bodyPr>
          <a:lstStyle/>
          <a:p>
            <a:pPr marL="0" lvl="0" indent="0" algn="just" fontAlgn="base">
              <a:lnSpc>
                <a:spcPct val="107000"/>
              </a:lnSpc>
              <a:spcAft>
                <a:spcPts val="280"/>
              </a:spcAft>
              <a:buClr>
                <a:srgbClr val="000000"/>
              </a:buClr>
              <a:buSzPts val="1300"/>
              <a:buNone/>
            </a:pPr>
            <a:r>
              <a:rPr lang="fa-IR" sz="2400" dirty="0" smtClean="0">
                <a:solidFill>
                  <a:srgbClr val="000000"/>
                </a:solidFill>
                <a:uFill>
                  <a:solidFill>
                    <a:srgbClr val="000000"/>
                  </a:solidFill>
                </a:uFill>
                <a:latin typeface="B Mitra"/>
                <a:ea typeface="B Mitra"/>
                <a:cs typeface="B Titr" pitchFamily="2" charset="-78"/>
              </a:rPr>
              <a:t>1)</a:t>
            </a:r>
            <a:r>
              <a:rPr lang="ar-SA" sz="2400" dirty="0" smtClean="0">
                <a:solidFill>
                  <a:srgbClr val="000000"/>
                </a:solidFill>
                <a:uFill>
                  <a:solidFill>
                    <a:srgbClr val="000000"/>
                  </a:solidFill>
                </a:uFill>
                <a:latin typeface="B Mitra"/>
                <a:ea typeface="B Mitra"/>
                <a:cs typeface="B Titr" pitchFamily="2" charset="-78"/>
              </a:rPr>
              <a:t>آیا </a:t>
            </a:r>
            <a:r>
              <a:rPr lang="ar-SA" sz="2400" dirty="0">
                <a:solidFill>
                  <a:srgbClr val="000000"/>
                </a:solidFill>
                <a:uFill>
                  <a:solidFill>
                    <a:srgbClr val="000000"/>
                  </a:solidFill>
                </a:uFill>
                <a:latin typeface="B Mitra"/>
                <a:ea typeface="B Mitra"/>
                <a:cs typeface="B Titr" pitchFamily="2" charset="-78"/>
              </a:rPr>
              <a:t>قصد خودکشی وجود دارد؟</a:t>
            </a:r>
            <a:r>
              <a:rPr lang="ar-SA" sz="2400" dirty="0">
                <a:solidFill>
                  <a:srgbClr val="5AA2AE"/>
                </a:solidFill>
                <a:uFill>
                  <a:solidFill>
                    <a:srgbClr val="000000"/>
                  </a:solidFill>
                </a:uFill>
                <a:latin typeface="B Mitra"/>
                <a:ea typeface="B Mitra"/>
                <a:cs typeface="B Titr" pitchFamily="2" charset="-78"/>
              </a:rPr>
              <a:t>  </a:t>
            </a:r>
            <a:endParaRPr lang="en-US" sz="2400" dirty="0">
              <a:solidFill>
                <a:srgbClr val="000000"/>
              </a:solidFill>
              <a:uFill>
                <a:solidFill>
                  <a:srgbClr val="000000"/>
                </a:solidFill>
              </a:uFill>
              <a:latin typeface="B Mitra"/>
              <a:ea typeface="B Mitra"/>
              <a:cs typeface="B Titr" pitchFamily="2" charset="-78"/>
            </a:endParaRPr>
          </a:p>
          <a:p>
            <a:pPr lvl="1" fontAlgn="base">
              <a:lnSpc>
                <a:spcPct val="107000"/>
              </a:lnSpc>
              <a:spcAft>
                <a:spcPts val="175"/>
              </a:spcAft>
              <a:buClr>
                <a:srgbClr val="000000"/>
              </a:buClr>
              <a:buSzPts val="1300"/>
              <a:buFont typeface="Wingdings" panose="05000000000000000000" pitchFamily="2" charset="2"/>
              <a:buChar char=""/>
            </a:pPr>
            <a:r>
              <a:rPr lang="ar-SA" sz="2400" dirty="0">
                <a:solidFill>
                  <a:srgbClr val="000000"/>
                </a:solidFill>
                <a:uFill>
                  <a:solidFill>
                    <a:srgbClr val="000000"/>
                  </a:solidFill>
                </a:uFill>
                <a:latin typeface="Wingdings" panose="05000000000000000000" pitchFamily="2" charset="2"/>
                <a:ea typeface="Wingdings" panose="05000000000000000000" pitchFamily="2" charset="2"/>
                <a:cs typeface="B Titr" pitchFamily="2" charset="-78"/>
              </a:rPr>
              <a:t>آیا هیچ قصدي براي عمل کردن به افکارت را داري؟  </a:t>
            </a:r>
            <a:endParaRPr lang="en-US" sz="2400" dirty="0">
              <a:solidFill>
                <a:srgbClr val="000000"/>
              </a:solidFill>
              <a:uFill>
                <a:solidFill>
                  <a:srgbClr val="000000"/>
                </a:solidFill>
              </a:uFill>
              <a:latin typeface="Wingdings" panose="05000000000000000000" pitchFamily="2" charset="2"/>
              <a:ea typeface="Wingdings" panose="05000000000000000000" pitchFamily="2" charset="2"/>
              <a:cs typeface="B Titr" pitchFamily="2" charset="-78"/>
            </a:endParaRPr>
          </a:p>
          <a:p>
            <a:r>
              <a:rPr lang="ar-SA" sz="2400" dirty="0">
                <a:solidFill>
                  <a:srgbClr val="000000"/>
                </a:solidFill>
                <a:latin typeface="B Mitra"/>
                <a:ea typeface="B Mitra"/>
                <a:cs typeface="B Titr" pitchFamily="2" charset="-78"/>
              </a:rPr>
              <a:t>گفتی دوست داري بمیري و حتی به خوردن قرص فکر کرده اي، ولی آیا قصد انجام این کار را داري؟ </a:t>
            </a:r>
            <a:endParaRPr lang="en-US" sz="2400" dirty="0">
              <a:cs typeface="B Titr" pitchFamily="2" charset="-78"/>
            </a:endParaRPr>
          </a:p>
        </p:txBody>
      </p:sp>
    </p:spTree>
    <p:extLst>
      <p:ext uri="{BB962C8B-B14F-4D97-AF65-F5344CB8AC3E}">
        <p14:creationId xmlns:p14="http://schemas.microsoft.com/office/powerpoint/2010/main" val="27080833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87897" y="2112221"/>
            <a:ext cx="7722948" cy="2003112"/>
          </a:xfrm>
          <a:prstGeom prst="rect">
            <a:avLst/>
          </a:prstGeom>
        </p:spPr>
        <p:txBody>
          <a:bodyPr wrap="square">
            <a:spAutoFit/>
            <a:scene3d>
              <a:camera prst="orthographicFront"/>
              <a:lightRig rig="threePt" dir="t"/>
            </a:scene3d>
            <a:sp3d extrusionH="57150">
              <a:bevelT w="38100" h="38100" prst="convex"/>
            </a:sp3d>
          </a:bodyPr>
          <a:lstStyle/>
          <a:p>
            <a:pPr marL="500380" marR="770890" indent="-1905" algn="r" rtl="1">
              <a:lnSpc>
                <a:spcPct val="200000"/>
              </a:lnSpc>
              <a:spcAft>
                <a:spcPts val="480"/>
              </a:spcAft>
            </a:pPr>
            <a:r>
              <a:rPr lang="fa-IR" sz="3200" b="1" spc="50" dirty="0" smtClean="0">
                <a:ln w="0"/>
                <a:solidFill>
                  <a:schemeClr val="accent2">
                    <a:lumMod val="75000"/>
                  </a:schemeClr>
                </a:solidFill>
                <a:effectLst>
                  <a:glow rad="228600">
                    <a:schemeClr val="accent3">
                      <a:satMod val="175000"/>
                      <a:alpha val="40000"/>
                    </a:schemeClr>
                  </a:glow>
                  <a:innerShdw blurRad="63500" dist="50800" dir="13500000">
                    <a:srgbClr val="000000">
                      <a:alpha val="50000"/>
                    </a:srgbClr>
                  </a:innerShdw>
                </a:effectLst>
                <a:latin typeface="B Mitra" panose="00000400000000000000" pitchFamily="2" charset="-78"/>
                <a:ea typeface="B Mitra" panose="00000400000000000000" pitchFamily="2" charset="-78"/>
                <a:cs typeface="B Titr" panose="00000700000000000000" pitchFamily="2" charset="-78"/>
              </a:rPr>
              <a:t>1- </a:t>
            </a:r>
            <a:r>
              <a:rPr lang="ar-SA" sz="3200" b="1" spc="50" dirty="0" smtClean="0">
                <a:ln w="0"/>
                <a:solidFill>
                  <a:schemeClr val="accent2">
                    <a:lumMod val="75000"/>
                  </a:schemeClr>
                </a:solidFill>
                <a:effectLst>
                  <a:glow rad="228600">
                    <a:schemeClr val="accent3">
                      <a:satMod val="175000"/>
                      <a:alpha val="40000"/>
                    </a:schemeClr>
                  </a:glow>
                  <a:innerShdw blurRad="63500" dist="50800" dir="13500000">
                    <a:srgbClr val="000000">
                      <a:alpha val="50000"/>
                    </a:srgbClr>
                  </a:innerShdw>
                </a:effectLst>
                <a:latin typeface="B Mitra" panose="00000400000000000000" pitchFamily="2" charset="-78"/>
                <a:ea typeface="B Mitra" panose="00000400000000000000" pitchFamily="2" charset="-78"/>
                <a:cs typeface="B Titr" panose="00000700000000000000" pitchFamily="2" charset="-78"/>
              </a:rPr>
              <a:t>عدم </a:t>
            </a:r>
            <a:r>
              <a:rPr lang="ar-SA" sz="3200" b="1" spc="50" dirty="0">
                <a:ln w="0"/>
                <a:solidFill>
                  <a:schemeClr val="accent2">
                    <a:lumMod val="75000"/>
                  </a:schemeClr>
                </a:solidFill>
                <a:effectLst>
                  <a:glow rad="228600">
                    <a:schemeClr val="accent3">
                      <a:satMod val="175000"/>
                      <a:alpha val="40000"/>
                    </a:schemeClr>
                  </a:glow>
                  <a:innerShdw blurRad="63500" dist="50800" dir="13500000">
                    <a:srgbClr val="000000">
                      <a:alpha val="50000"/>
                    </a:srgbClr>
                  </a:innerShdw>
                </a:effectLst>
                <a:latin typeface="B Mitra" panose="00000400000000000000" pitchFamily="2" charset="-78"/>
                <a:ea typeface="B Mitra" panose="00000400000000000000" pitchFamily="2" charset="-78"/>
                <a:cs typeface="B Titr" panose="00000700000000000000" pitchFamily="2" charset="-78"/>
              </a:rPr>
              <a:t>وجود قصد مشخص = خطر پایین </a:t>
            </a:r>
            <a:endParaRPr lang="fa-IR" sz="3200" b="1" spc="50" dirty="0">
              <a:ln w="0"/>
              <a:solidFill>
                <a:schemeClr val="accent2">
                  <a:lumMod val="75000"/>
                </a:schemeClr>
              </a:solidFill>
              <a:effectLst>
                <a:glow rad="228600">
                  <a:schemeClr val="accent3">
                    <a:satMod val="175000"/>
                    <a:alpha val="40000"/>
                  </a:schemeClr>
                </a:glow>
                <a:innerShdw blurRad="63500" dist="50800" dir="13500000">
                  <a:srgbClr val="000000">
                    <a:alpha val="50000"/>
                  </a:srgbClr>
                </a:innerShdw>
              </a:effectLst>
              <a:latin typeface="B Mitra" panose="00000400000000000000" pitchFamily="2" charset="-78"/>
              <a:ea typeface="B Mitra" panose="00000400000000000000" pitchFamily="2" charset="-78"/>
              <a:cs typeface="B Titr" panose="00000700000000000000" pitchFamily="2" charset="-78"/>
            </a:endParaRPr>
          </a:p>
          <a:p>
            <a:pPr marL="500380" marR="770890" indent="-1905" algn="r" rtl="1">
              <a:lnSpc>
                <a:spcPct val="200000"/>
              </a:lnSpc>
              <a:spcAft>
                <a:spcPts val="480"/>
              </a:spcAft>
            </a:pPr>
            <a:r>
              <a:rPr lang="fa-IR" sz="3200" b="1" spc="50" dirty="0" smtClean="0">
                <a:ln w="0"/>
                <a:solidFill>
                  <a:schemeClr val="accent2">
                    <a:lumMod val="75000"/>
                  </a:schemeClr>
                </a:solidFill>
                <a:effectLst>
                  <a:glow rad="228600">
                    <a:schemeClr val="accent3">
                      <a:satMod val="175000"/>
                      <a:alpha val="40000"/>
                    </a:schemeClr>
                  </a:glow>
                  <a:innerShdw blurRad="63500" dist="50800" dir="13500000">
                    <a:srgbClr val="000000">
                      <a:alpha val="50000"/>
                    </a:srgbClr>
                  </a:innerShdw>
                </a:effectLst>
                <a:latin typeface="B Mitra" panose="00000400000000000000" pitchFamily="2" charset="-78"/>
                <a:ea typeface="B Mitra" panose="00000400000000000000" pitchFamily="2" charset="-78"/>
                <a:cs typeface="B Titr" panose="00000700000000000000" pitchFamily="2" charset="-78"/>
              </a:rPr>
              <a:t>2- </a:t>
            </a:r>
            <a:r>
              <a:rPr lang="ar-SA" sz="3200" b="1" spc="50" dirty="0" smtClean="0">
                <a:ln w="0"/>
                <a:solidFill>
                  <a:schemeClr val="accent2">
                    <a:lumMod val="75000"/>
                  </a:schemeClr>
                </a:solidFill>
                <a:effectLst>
                  <a:glow rad="228600">
                    <a:schemeClr val="accent3">
                      <a:satMod val="175000"/>
                      <a:alpha val="40000"/>
                    </a:schemeClr>
                  </a:glow>
                  <a:innerShdw blurRad="63500" dist="50800" dir="13500000">
                    <a:srgbClr val="000000">
                      <a:alpha val="50000"/>
                    </a:srgbClr>
                  </a:innerShdw>
                </a:effectLst>
                <a:latin typeface="B Mitra" panose="00000400000000000000" pitchFamily="2" charset="-78"/>
                <a:ea typeface="B Mitra" panose="00000400000000000000" pitchFamily="2" charset="-78"/>
                <a:cs typeface="B Titr" panose="00000700000000000000" pitchFamily="2" charset="-78"/>
              </a:rPr>
              <a:t>وجود </a:t>
            </a:r>
            <a:r>
              <a:rPr lang="ar-SA" sz="3200" b="1" spc="50" dirty="0">
                <a:ln w="0"/>
                <a:solidFill>
                  <a:schemeClr val="accent2">
                    <a:lumMod val="75000"/>
                  </a:schemeClr>
                </a:solidFill>
                <a:effectLst>
                  <a:glow rad="228600">
                    <a:schemeClr val="accent3">
                      <a:satMod val="175000"/>
                      <a:alpha val="40000"/>
                    </a:schemeClr>
                  </a:glow>
                  <a:innerShdw blurRad="63500" dist="50800" dir="13500000">
                    <a:srgbClr val="000000">
                      <a:alpha val="50000"/>
                    </a:srgbClr>
                  </a:innerShdw>
                </a:effectLst>
                <a:latin typeface="B Mitra" panose="00000400000000000000" pitchFamily="2" charset="-78"/>
                <a:ea typeface="B Mitra" panose="00000400000000000000" pitchFamily="2" charset="-78"/>
                <a:cs typeface="B Titr" panose="00000700000000000000" pitchFamily="2" charset="-78"/>
              </a:rPr>
              <a:t>قصد خاص= خطر بالا </a:t>
            </a:r>
            <a:endParaRPr lang="fa-IR" sz="3200" b="1" spc="50" dirty="0">
              <a:ln w="0"/>
              <a:solidFill>
                <a:schemeClr val="accent2">
                  <a:lumMod val="75000"/>
                </a:schemeClr>
              </a:solidFill>
              <a:effectLst>
                <a:glow rad="228600">
                  <a:schemeClr val="accent3">
                    <a:satMod val="175000"/>
                    <a:alpha val="40000"/>
                  </a:schemeClr>
                </a:glow>
                <a:innerShdw blurRad="63500" dist="50800" dir="13500000">
                  <a:srgbClr val="000000">
                    <a:alpha val="50000"/>
                  </a:srgbClr>
                </a:innerShdw>
              </a:effectLst>
              <a:latin typeface="B Mitra" panose="00000400000000000000" pitchFamily="2" charset="-78"/>
              <a:ea typeface="B Mitra" panose="00000400000000000000" pitchFamily="2" charset="-78"/>
              <a:cs typeface="B Titr" panose="00000700000000000000" pitchFamily="2" charset="-78"/>
            </a:endParaRPr>
          </a:p>
        </p:txBody>
      </p:sp>
    </p:spTree>
    <p:extLst>
      <p:ext uri="{BB962C8B-B14F-4D97-AF65-F5344CB8AC3E}">
        <p14:creationId xmlns:p14="http://schemas.microsoft.com/office/powerpoint/2010/main" val="26179926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ارزیابی احتمال عملی کردن نقشه</a:t>
            </a:r>
            <a:endParaRPr lang="en-US" dirty="0"/>
          </a:p>
        </p:txBody>
      </p:sp>
      <p:sp>
        <p:nvSpPr>
          <p:cNvPr id="3" name="Content Placeholder 2"/>
          <p:cNvSpPr>
            <a:spLocks noGrp="1"/>
          </p:cNvSpPr>
          <p:nvPr>
            <p:ph idx="1"/>
          </p:nvPr>
        </p:nvSpPr>
        <p:spPr/>
        <p:txBody>
          <a:bodyPr/>
          <a:lstStyle/>
          <a:p>
            <a:pPr marL="258445" lvl="0" indent="0" defTabSz="914400" fontAlgn="base">
              <a:lnSpc>
                <a:spcPct val="200000"/>
              </a:lnSpc>
              <a:spcBef>
                <a:spcPts val="0"/>
              </a:spcBef>
              <a:spcAft>
                <a:spcPts val="235"/>
              </a:spcAft>
              <a:buClr>
                <a:srgbClr val="000000"/>
              </a:buClr>
              <a:buSzPts val="1300"/>
              <a:buNone/>
            </a:pP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با استفاده از سوالات زیر احتمال اجراي نقشه خودکشی و کشنده بودن آن را ارزیابی کنید:   </a:t>
            </a:r>
            <a:endParaRPr lang="en-US"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0" indent="0">
              <a:buNone/>
            </a:pPr>
            <a:endParaRPr lang="en-US" dirty="0"/>
          </a:p>
        </p:txBody>
      </p:sp>
    </p:spTree>
    <p:extLst>
      <p:ext uri="{BB962C8B-B14F-4D97-AF65-F5344CB8AC3E}">
        <p14:creationId xmlns:p14="http://schemas.microsoft.com/office/powerpoint/2010/main" val="9338106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سوالات مربوط به اختمال عملی کردن نقشه</a:t>
            </a:r>
            <a:endParaRPr lang="en-US" dirty="0"/>
          </a:p>
        </p:txBody>
      </p:sp>
      <p:sp>
        <p:nvSpPr>
          <p:cNvPr id="3" name="Content Placeholder 2"/>
          <p:cNvSpPr>
            <a:spLocks noGrp="1"/>
          </p:cNvSpPr>
          <p:nvPr>
            <p:ph idx="1"/>
          </p:nvPr>
        </p:nvSpPr>
        <p:spPr/>
        <p:txBody>
          <a:bodyPr>
            <a:normAutofit fontScale="32500" lnSpcReduction="20000"/>
          </a:bodyPr>
          <a:lstStyle/>
          <a:p>
            <a:pPr marL="601345" lvl="1" indent="-342900" defTabSz="914400" fontAlgn="base">
              <a:lnSpc>
                <a:spcPct val="200000"/>
              </a:lnSpc>
              <a:spcBef>
                <a:spcPts val="0"/>
              </a:spcBef>
              <a:spcAft>
                <a:spcPts val="235"/>
              </a:spcAft>
              <a:buClr>
                <a:srgbClr val="000000"/>
              </a:buClr>
              <a:buSzPts val="1300"/>
              <a:buFont typeface="Wingdings" panose="05000000000000000000" pitchFamily="2" charset="2"/>
              <a:buChar char="ü"/>
            </a:pPr>
            <a:r>
              <a:rPr lang="ar-SA" sz="5000" b="1" spc="50" dirty="0">
                <a:ln w="0"/>
                <a:solidFill>
                  <a:srgbClr val="002060"/>
                </a:solidFill>
                <a:effectLst>
                  <a:innerShdw blurRad="63500" dist="50800" dir="13500000">
                    <a:srgbClr val="000000">
                      <a:alpha val="50000"/>
                    </a:srgbClr>
                  </a:innerShdw>
                </a:effectLst>
                <a:cs typeface="B Nazanin" panose="00000400000000000000" pitchFamily="2" charset="-78"/>
              </a:rPr>
              <a:t>آیا زمان و مکان خاصی را براي عملی کردن نقشه ات انتخاب کرده اي؟ </a:t>
            </a:r>
            <a:endParaRPr lang="en-US" sz="5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601345" lvl="1" indent="-342900" defTabSz="914400" fontAlgn="base">
              <a:lnSpc>
                <a:spcPct val="200000"/>
              </a:lnSpc>
              <a:spcBef>
                <a:spcPts val="0"/>
              </a:spcBef>
              <a:spcAft>
                <a:spcPts val="235"/>
              </a:spcAft>
              <a:buClr>
                <a:srgbClr val="000000"/>
              </a:buClr>
              <a:buSzPts val="1300"/>
              <a:buFont typeface="Wingdings" panose="05000000000000000000" pitchFamily="2" charset="2"/>
              <a:buChar char="ü"/>
            </a:pPr>
            <a:r>
              <a:rPr lang="ar-SA" sz="5000" b="1" spc="50" dirty="0">
                <a:ln w="0"/>
                <a:solidFill>
                  <a:srgbClr val="002060"/>
                </a:solidFill>
                <a:effectLst>
                  <a:innerShdw blurRad="63500" dist="50800" dir="13500000">
                    <a:srgbClr val="000000">
                      <a:alpha val="50000"/>
                    </a:srgbClr>
                  </a:innerShdw>
                </a:effectLst>
                <a:cs typeface="B Nazanin" panose="00000400000000000000" pitchFamily="2" charset="-78"/>
              </a:rPr>
              <a:t>کی وکجا می خواهی این کار را انجام دهی؟  </a:t>
            </a:r>
            <a:endParaRPr lang="en-US" sz="5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601345" lvl="1" indent="-342900" defTabSz="914400" fontAlgn="base">
              <a:lnSpc>
                <a:spcPct val="200000"/>
              </a:lnSpc>
              <a:spcBef>
                <a:spcPts val="0"/>
              </a:spcBef>
              <a:spcAft>
                <a:spcPts val="235"/>
              </a:spcAft>
              <a:buClr>
                <a:srgbClr val="000000"/>
              </a:buClr>
              <a:buSzPts val="1300"/>
              <a:buFont typeface="Wingdings" panose="05000000000000000000" pitchFamily="2" charset="2"/>
              <a:buChar char="ü"/>
            </a:pPr>
            <a:r>
              <a:rPr lang="ar-SA" sz="5000" b="1" spc="50" dirty="0">
                <a:ln w="0"/>
                <a:solidFill>
                  <a:srgbClr val="002060"/>
                </a:solidFill>
                <a:effectLst>
                  <a:innerShdw blurRad="63500" dist="50800" dir="13500000">
                    <a:srgbClr val="000000">
                      <a:alpha val="50000"/>
                    </a:srgbClr>
                  </a:innerShdw>
                </a:effectLst>
                <a:cs typeface="B Nazanin" panose="00000400000000000000" pitchFamily="2" charset="-78"/>
              </a:rPr>
              <a:t>آیا بیمار مقدمات کار را فراهم کرده است؟ آیا وسایل لازم براي عملی کردن نقشه ات را داري؟ آیا به آنها دسترسی داري؟ چه قرص هایی داري؟  دقیقا اسلحه را از کچا می خواهی تهیه کنی؟ </a:t>
            </a:r>
            <a:endParaRPr lang="en-US" sz="5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601345" lvl="1" indent="-342900" defTabSz="914400" fontAlgn="base">
              <a:lnSpc>
                <a:spcPct val="200000"/>
              </a:lnSpc>
              <a:spcBef>
                <a:spcPts val="0"/>
              </a:spcBef>
              <a:spcAft>
                <a:spcPts val="235"/>
              </a:spcAft>
              <a:buClr>
                <a:srgbClr val="000000"/>
              </a:buClr>
              <a:buSzPts val="1300"/>
              <a:buFont typeface="Wingdings" panose="05000000000000000000" pitchFamily="2" charset="2"/>
              <a:buChar char="ü"/>
            </a:pPr>
            <a:r>
              <a:rPr lang="ar-SA" sz="5000" b="1" spc="50" dirty="0">
                <a:ln w="0"/>
                <a:solidFill>
                  <a:srgbClr val="002060"/>
                </a:solidFill>
                <a:effectLst>
                  <a:innerShdw blurRad="63500" dist="50800" dir="13500000">
                    <a:srgbClr val="000000">
                      <a:alpha val="50000"/>
                    </a:srgbClr>
                  </a:innerShdw>
                </a:effectLst>
                <a:cs typeface="B Nazanin" panose="00000400000000000000" pitchFamily="2" charset="-78"/>
              </a:rPr>
              <a:t>طرح  و نقشه خودکشی چقدر کشنده است؟روشی که بیمار قصد دارد با آن خودکشی کند، چقدر مرگ بار است؟  </a:t>
            </a:r>
            <a:endParaRPr lang="en-US" sz="5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0" indent="0">
              <a:buNone/>
            </a:pPr>
            <a:endParaRPr lang="en-US" dirty="0"/>
          </a:p>
        </p:txBody>
      </p:sp>
    </p:spTree>
    <p:extLst>
      <p:ext uri="{BB962C8B-B14F-4D97-AF65-F5344CB8AC3E}">
        <p14:creationId xmlns:p14="http://schemas.microsoft.com/office/powerpoint/2010/main" val="370752752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fa-IR" dirty="0" smtClean="0"/>
              <a:t>2 )گام دوم ارزیابی اقدامات قبلی خودکشی :</a:t>
            </a:r>
          </a:p>
          <a:p>
            <a:pPr marL="0" indent="0">
              <a:buNone/>
            </a:pPr>
            <a:r>
              <a:rPr lang="fa-IR" dirty="0"/>
              <a:t>1</a:t>
            </a:r>
            <a:r>
              <a:rPr lang="fa-IR" dirty="0" smtClean="0"/>
              <a:t>- ارزیابی اقدامات قبلی خودکشی </a:t>
            </a:r>
          </a:p>
          <a:p>
            <a:pPr marL="0" indent="0">
              <a:buNone/>
            </a:pPr>
            <a:r>
              <a:rPr lang="fa-IR" dirty="0" smtClean="0"/>
              <a:t>2- کشنده بودن  اقدام </a:t>
            </a:r>
          </a:p>
          <a:p>
            <a:pPr marL="0" indent="0">
              <a:buNone/>
            </a:pPr>
            <a:r>
              <a:rPr lang="fa-IR" dirty="0" smtClean="0"/>
              <a:t>3- تکانه ای بودن </a:t>
            </a:r>
          </a:p>
          <a:p>
            <a:pPr marL="0" indent="0">
              <a:buNone/>
            </a:pPr>
            <a:r>
              <a:rPr lang="fa-IR" dirty="0" smtClean="0"/>
              <a:t>4- مصرف مواد </a:t>
            </a:r>
          </a:p>
          <a:p>
            <a:pPr marL="0" indent="0">
              <a:buNone/>
            </a:pPr>
            <a:r>
              <a:rPr lang="fa-IR" dirty="0" smtClean="0"/>
              <a:t>5- پیامد</a:t>
            </a:r>
          </a:p>
          <a:p>
            <a:pPr marL="0" indent="0">
              <a:buNone/>
            </a:pPr>
            <a:r>
              <a:rPr lang="fa-IR" dirty="0" smtClean="0"/>
              <a:t>6- احساس فرد در مورد زنده بودن</a:t>
            </a:r>
            <a:endParaRPr lang="en-US" dirty="0"/>
          </a:p>
        </p:txBody>
      </p:sp>
    </p:spTree>
    <p:extLst>
      <p:ext uri="{BB962C8B-B14F-4D97-AF65-F5344CB8AC3E}">
        <p14:creationId xmlns:p14="http://schemas.microsoft.com/office/powerpoint/2010/main" val="42441502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itchFamily="2" charset="-78"/>
              </a:rPr>
              <a:t>سوالات مربوط به عوامل برانگیز قبلی</a:t>
            </a:r>
            <a:endParaRPr lang="en-US" dirty="0">
              <a:cs typeface="B Titr" pitchFamily="2" charset="-78"/>
            </a:endParaRPr>
          </a:p>
        </p:txBody>
      </p:sp>
      <p:sp>
        <p:nvSpPr>
          <p:cNvPr id="3" name="Content Placeholder 2"/>
          <p:cNvSpPr>
            <a:spLocks noGrp="1"/>
          </p:cNvSpPr>
          <p:nvPr>
            <p:ph idx="1"/>
          </p:nvPr>
        </p:nvSpPr>
        <p:spPr/>
        <p:txBody>
          <a:bodyPr>
            <a:normAutofit/>
          </a:bodyPr>
          <a:lstStyle/>
          <a:p>
            <a:pPr marL="258445" lvl="1" indent="0" defTabSz="914400" fontAlgn="base">
              <a:lnSpc>
                <a:spcPct val="200000"/>
              </a:lnSpc>
              <a:spcBef>
                <a:spcPts val="0"/>
              </a:spcBef>
              <a:spcAft>
                <a:spcPts val="235"/>
              </a:spcAft>
              <a:buClr>
                <a:srgbClr val="000000"/>
              </a:buClr>
              <a:buSzPts val="1300"/>
              <a:buNone/>
            </a:pPr>
            <a:r>
              <a:rPr lang="ar-SA" sz="2000" b="1" spc="50" dirty="0">
                <a:ln w="0"/>
                <a:solidFill>
                  <a:prstClr val="black"/>
                </a:solidFill>
                <a:effectLst>
                  <a:innerShdw blurRad="63500" dist="50800" dir="13500000">
                    <a:srgbClr val="000000">
                      <a:alpha val="50000"/>
                    </a:srgbClr>
                  </a:innerShdw>
                </a:effectLst>
                <a:cs typeface="B Titr" pitchFamily="2" charset="-78"/>
              </a:rPr>
              <a:t>ارزیابی اقدامات قبلی براي خودکشی و عوامل برانگیزان آن </a:t>
            </a:r>
            <a:endParaRPr lang="en-US" sz="2000" b="1" spc="50" dirty="0">
              <a:ln w="0"/>
              <a:solidFill>
                <a:prstClr val="black"/>
              </a:solidFill>
              <a:effectLst>
                <a:innerShdw blurRad="63500" dist="50800" dir="13500000">
                  <a:srgbClr val="000000">
                    <a:alpha val="50000"/>
                  </a:srgbClr>
                </a:innerShdw>
              </a:effectLst>
              <a:cs typeface="B Titr" pitchFamily="2" charset="-78"/>
            </a:endParaRPr>
          </a:p>
          <a:p>
            <a:pPr marL="544195" lvl="1" defTabSz="914400" fontAlgn="base">
              <a:lnSpc>
                <a:spcPct val="200000"/>
              </a:lnSpc>
              <a:spcBef>
                <a:spcPts val="0"/>
              </a:spcBef>
              <a:spcAft>
                <a:spcPts val="235"/>
              </a:spcAft>
              <a:buClr>
                <a:srgbClr val="000000"/>
              </a:buClr>
              <a:buSzPts val="1300"/>
              <a:buFont typeface="Wingdings" panose="05000000000000000000" pitchFamily="2" charset="2"/>
              <a:buChar char="ü"/>
            </a:pPr>
            <a:r>
              <a:rPr lang="ar-SA" sz="2000" b="1" spc="50" dirty="0">
                <a:ln w="0"/>
                <a:solidFill>
                  <a:srgbClr val="002060"/>
                </a:solidFill>
                <a:effectLst>
                  <a:innerShdw blurRad="63500" dist="50800" dir="13500000">
                    <a:srgbClr val="000000">
                      <a:alpha val="50000"/>
                    </a:srgbClr>
                  </a:innerShdw>
                </a:effectLst>
                <a:cs typeface="B Titr" pitchFamily="2" charset="-78"/>
              </a:rPr>
              <a:t>آیا تا بحال اقدام به خودکشی کرده اي؟ </a:t>
            </a:r>
            <a:endParaRPr lang="en-US" sz="2000" b="1" spc="50" dirty="0">
              <a:ln w="0"/>
              <a:solidFill>
                <a:srgbClr val="002060"/>
              </a:solidFill>
              <a:effectLst>
                <a:innerShdw blurRad="63500" dist="50800" dir="13500000">
                  <a:srgbClr val="000000">
                    <a:alpha val="50000"/>
                  </a:srgbClr>
                </a:innerShdw>
              </a:effectLst>
              <a:cs typeface="B Titr" pitchFamily="2" charset="-78"/>
            </a:endParaRPr>
          </a:p>
          <a:p>
            <a:pPr marL="544195" lvl="1" defTabSz="914400" fontAlgn="base">
              <a:lnSpc>
                <a:spcPct val="200000"/>
              </a:lnSpc>
              <a:spcBef>
                <a:spcPts val="0"/>
              </a:spcBef>
              <a:spcAft>
                <a:spcPts val="235"/>
              </a:spcAft>
              <a:buClr>
                <a:srgbClr val="000000"/>
              </a:buClr>
              <a:buSzPts val="1300"/>
              <a:buFont typeface="Wingdings" panose="05000000000000000000" pitchFamily="2" charset="2"/>
              <a:buChar char="ü"/>
            </a:pPr>
            <a:r>
              <a:rPr lang="ar-SA" sz="2000" b="1" spc="50" dirty="0">
                <a:ln w="0"/>
                <a:solidFill>
                  <a:srgbClr val="002060"/>
                </a:solidFill>
                <a:effectLst>
                  <a:innerShdw blurRad="63500" dist="50800" dir="13500000">
                    <a:srgbClr val="000000">
                      <a:alpha val="50000"/>
                    </a:srgbClr>
                  </a:innerShdw>
                </a:effectLst>
                <a:cs typeface="B Titr" pitchFamily="2" charset="-78"/>
              </a:rPr>
              <a:t>در مورد سایر مواردي بگو که به شکل جدي به خودکشی فکر کردي یا اقدام به آن کردي؟  </a:t>
            </a:r>
            <a:endParaRPr lang="en-US" sz="2000" b="1" spc="50" dirty="0">
              <a:ln w="0"/>
              <a:solidFill>
                <a:srgbClr val="002060"/>
              </a:solidFill>
              <a:effectLst>
                <a:innerShdw blurRad="63500" dist="50800" dir="13500000">
                  <a:srgbClr val="000000">
                    <a:alpha val="50000"/>
                  </a:srgbClr>
                </a:innerShdw>
              </a:effectLst>
              <a:cs typeface="B Titr" pitchFamily="2" charset="-78"/>
            </a:endParaRPr>
          </a:p>
          <a:p>
            <a:pPr marL="544195" lvl="1" defTabSz="914400" fontAlgn="base">
              <a:lnSpc>
                <a:spcPct val="200000"/>
              </a:lnSpc>
              <a:spcBef>
                <a:spcPts val="0"/>
              </a:spcBef>
              <a:spcAft>
                <a:spcPts val="235"/>
              </a:spcAft>
              <a:buClr>
                <a:srgbClr val="000000"/>
              </a:buClr>
              <a:buSzPts val="1300"/>
              <a:buFont typeface="Wingdings" panose="05000000000000000000" pitchFamily="2" charset="2"/>
              <a:buChar char="ü"/>
            </a:pPr>
            <a:r>
              <a:rPr lang="ar-SA" sz="2000" b="1" spc="50" dirty="0">
                <a:ln w="0"/>
                <a:solidFill>
                  <a:srgbClr val="002060"/>
                </a:solidFill>
                <a:effectLst>
                  <a:innerShdw blurRad="63500" dist="50800" dir="13500000">
                    <a:srgbClr val="000000">
                      <a:alpha val="50000"/>
                    </a:srgbClr>
                  </a:innerShdw>
                </a:effectLst>
                <a:cs typeface="B Titr" pitchFamily="2" charset="-78"/>
              </a:rPr>
              <a:t>در گذشته چه حوادثی منجر شد که اقدام به خودکشی کنی؟  </a:t>
            </a:r>
            <a:endParaRPr lang="en-US" sz="2000" b="1" spc="50" dirty="0">
              <a:ln w="0"/>
              <a:solidFill>
                <a:srgbClr val="002060"/>
              </a:solidFill>
              <a:effectLst>
                <a:innerShdw blurRad="63500" dist="50800" dir="13500000">
                  <a:srgbClr val="000000">
                    <a:alpha val="50000"/>
                  </a:srgbClr>
                </a:innerShdw>
              </a:effectLst>
              <a:cs typeface="B Titr" pitchFamily="2" charset="-78"/>
            </a:endParaRPr>
          </a:p>
          <a:p>
            <a:pPr marL="258445" lvl="1" indent="0" defTabSz="914400" fontAlgn="base">
              <a:lnSpc>
                <a:spcPct val="200000"/>
              </a:lnSpc>
              <a:spcBef>
                <a:spcPts val="0"/>
              </a:spcBef>
              <a:spcAft>
                <a:spcPts val="235"/>
              </a:spcAft>
              <a:buClr>
                <a:srgbClr val="000000"/>
              </a:buClr>
              <a:buSzPts val="1300"/>
              <a:buNone/>
            </a:pPr>
            <a:endParaRPr lang="en-US"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0" indent="0">
              <a:buNone/>
            </a:pPr>
            <a:endParaRPr lang="en-US" dirty="0"/>
          </a:p>
        </p:txBody>
      </p:sp>
    </p:spTree>
    <p:extLst>
      <p:ext uri="{BB962C8B-B14F-4D97-AF65-F5344CB8AC3E}">
        <p14:creationId xmlns:p14="http://schemas.microsoft.com/office/powerpoint/2010/main" val="65114576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itchFamily="2" charset="-78"/>
              </a:rPr>
              <a:t>سوالات مربوط به کشنده بودن</a:t>
            </a:r>
            <a:endParaRPr lang="en-US" dirty="0">
              <a:cs typeface="B Titr" pitchFamily="2" charset="-78"/>
            </a:endParaRPr>
          </a:p>
        </p:txBody>
      </p:sp>
      <p:sp>
        <p:nvSpPr>
          <p:cNvPr id="3" name="Content Placeholder 2"/>
          <p:cNvSpPr>
            <a:spLocks noGrp="1"/>
          </p:cNvSpPr>
          <p:nvPr>
            <p:ph idx="1"/>
          </p:nvPr>
        </p:nvSpPr>
        <p:spPr/>
        <p:txBody>
          <a:bodyPr/>
          <a:lstStyle/>
          <a:p>
            <a:pPr marL="258445" marR="2252345" lvl="1" indent="0" defTabSz="914400" fontAlgn="base">
              <a:lnSpc>
                <a:spcPct val="200000"/>
              </a:lnSpc>
              <a:spcBef>
                <a:spcPts val="0"/>
              </a:spcBef>
              <a:spcAft>
                <a:spcPts val="235"/>
              </a:spcAft>
              <a:buClr>
                <a:srgbClr val="000000"/>
              </a:buClr>
              <a:buSzPts val="1300"/>
              <a:buNone/>
            </a:pPr>
            <a:r>
              <a:rPr lang="ar-SA" sz="2000" b="1" spc="50" dirty="0">
                <a:ln w="0"/>
                <a:solidFill>
                  <a:srgbClr val="002060"/>
                </a:solidFill>
                <a:effectLst>
                  <a:innerShdw blurRad="63500" dist="50800" dir="13500000">
                    <a:srgbClr val="000000">
                      <a:alpha val="50000"/>
                    </a:srgbClr>
                  </a:innerShdw>
                </a:effectLst>
                <a:cs typeface="B Titr" pitchFamily="2" charset="-78"/>
              </a:rPr>
              <a:t>کشنده بودن روش ها را بررسی کنید. احتمال نجات پیداکردن چقدر بود؟   </a:t>
            </a:r>
            <a:endParaRPr lang="fa-IR" sz="2000" b="1" spc="50" dirty="0">
              <a:ln w="0"/>
              <a:solidFill>
                <a:srgbClr val="002060"/>
              </a:solidFill>
              <a:effectLst>
                <a:innerShdw blurRad="63500" dist="50800" dir="13500000">
                  <a:srgbClr val="000000">
                    <a:alpha val="50000"/>
                  </a:srgbClr>
                </a:innerShdw>
              </a:effectLst>
              <a:cs typeface="B Titr" pitchFamily="2" charset="-78"/>
            </a:endParaRPr>
          </a:p>
          <a:p>
            <a:pPr marL="0" indent="0">
              <a:buNone/>
            </a:pPr>
            <a:endParaRPr lang="en-US" dirty="0"/>
          </a:p>
        </p:txBody>
      </p:sp>
    </p:spTree>
    <p:extLst>
      <p:ext uri="{BB962C8B-B14F-4D97-AF65-F5344CB8AC3E}">
        <p14:creationId xmlns:p14="http://schemas.microsoft.com/office/powerpoint/2010/main" val="424327638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itchFamily="2" charset="-78"/>
              </a:rPr>
              <a:t>سوالات مربوط به تکانه ای بودن</a:t>
            </a:r>
            <a:endParaRPr lang="en-US" dirty="0">
              <a:cs typeface="B Titr" pitchFamily="2" charset="-78"/>
            </a:endParaRPr>
          </a:p>
        </p:txBody>
      </p:sp>
      <p:sp>
        <p:nvSpPr>
          <p:cNvPr id="3" name="Content Placeholder 2"/>
          <p:cNvSpPr>
            <a:spLocks noGrp="1"/>
          </p:cNvSpPr>
          <p:nvPr>
            <p:ph idx="1"/>
          </p:nvPr>
        </p:nvSpPr>
        <p:spPr/>
        <p:txBody>
          <a:bodyPr/>
          <a:lstStyle/>
          <a:p>
            <a:pPr marL="258445" lvl="1" indent="0" defTabSz="914400" fontAlgn="base">
              <a:lnSpc>
                <a:spcPct val="200000"/>
              </a:lnSpc>
              <a:spcBef>
                <a:spcPts val="0"/>
              </a:spcBef>
              <a:spcAft>
                <a:spcPts val="235"/>
              </a:spcAft>
              <a:buClr>
                <a:srgbClr val="000000"/>
              </a:buClr>
              <a:buSzPts val="1300"/>
              <a:buNone/>
            </a:pP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آیا اقدام به خودکشی در اوج خشم انجام شده ( تکانه اي) یا به دقت در مورد آن فکر شده بود و روز و زمان آن از قبل تعیین شده بود؟ ( برنامه ریزي شده) ،هدف خشم چه بود ( صدمه به خود یا دیگران؟) </a:t>
            </a:r>
            <a:endParaRPr lang="fa-IR"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0" indent="0">
              <a:buNone/>
            </a:pPr>
            <a:endParaRPr lang="en-US" dirty="0"/>
          </a:p>
        </p:txBody>
      </p:sp>
    </p:spTree>
    <p:extLst>
      <p:ext uri="{BB962C8B-B14F-4D97-AF65-F5344CB8AC3E}">
        <p14:creationId xmlns:p14="http://schemas.microsoft.com/office/powerpoint/2010/main" val="13434196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تعاریف و واژه ها</a:t>
            </a:r>
            <a:endParaRPr lang="en-US" dirty="0"/>
          </a:p>
        </p:txBody>
      </p:sp>
      <p:sp>
        <p:nvSpPr>
          <p:cNvPr id="3" name="Content Placeholder 2"/>
          <p:cNvSpPr>
            <a:spLocks noGrp="1"/>
          </p:cNvSpPr>
          <p:nvPr>
            <p:ph idx="1"/>
          </p:nvPr>
        </p:nvSpPr>
        <p:spPr/>
        <p:txBody>
          <a:bodyPr>
            <a:normAutofit/>
          </a:bodyPr>
          <a:lstStyle/>
          <a:p>
            <a:pPr marL="0" lvl="0" algn="just" defTabSz="914400">
              <a:lnSpc>
                <a:spcPct val="150000"/>
              </a:lnSpc>
              <a:spcBef>
                <a:spcPts val="0"/>
              </a:spcBef>
              <a:spcAft>
                <a:spcPts val="25"/>
              </a:spcAft>
              <a:buClr>
                <a:srgbClr val="000000"/>
              </a:buClr>
              <a:buSzPts val="1300"/>
              <a:buFont typeface="Wingdings" panose="05000000000000000000" pitchFamily="2" charset="2"/>
              <a:buChar char=""/>
            </a:pPr>
            <a:r>
              <a:rPr lang="ar-SA" sz="2000" b="1" spc="50" dirty="0">
                <a:ln w="0"/>
                <a:solidFill>
                  <a:prstClr val="black"/>
                </a:solidFill>
                <a:effectLst>
                  <a:innerShdw blurRad="63500" dist="50800" dir="13500000">
                    <a:srgbClr val="000000">
                      <a:alpha val="50000"/>
                    </a:srgbClr>
                  </a:innerShdw>
                </a:effectLst>
                <a:cs typeface="B Titr" panose="00000700000000000000" pitchFamily="2" charset="-78"/>
              </a:rPr>
              <a:t>خودکشی</a:t>
            </a:r>
            <a:r>
              <a:rPr lang="fa-IR" sz="2000" b="1" spc="50" dirty="0">
                <a:ln w="0"/>
                <a:solidFill>
                  <a:prstClr val="black"/>
                </a:solidFill>
                <a:effectLst>
                  <a:innerShdw blurRad="63500" dist="50800" dir="13500000">
                    <a:srgbClr val="000000">
                      <a:alpha val="50000"/>
                    </a:srgbClr>
                  </a:innerShdw>
                </a:effectLst>
                <a:cs typeface="B Titr" panose="00000700000000000000" pitchFamily="2" charset="-78"/>
              </a:rPr>
              <a:t>: </a:t>
            </a:r>
            <a:r>
              <a:rPr lang="fa-IR" sz="2000" b="1" spc="50" dirty="0">
                <a:ln w="0"/>
                <a:solidFill>
                  <a:srgbClr val="002060"/>
                </a:solidFill>
                <a:effectLst>
                  <a:innerShdw blurRad="63500" dist="50800" dir="13500000">
                    <a:srgbClr val="000000">
                      <a:alpha val="50000"/>
                    </a:srgbClr>
                  </a:innerShdw>
                </a:effectLst>
                <a:cs typeface="B Nazanin" panose="00000400000000000000" pitchFamily="2" charset="-78"/>
              </a:rPr>
              <a:t>م</a:t>
            </a: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رگ ناشی از آسیب رساندن، مسموم کردن و یا خفه کردن خود وقتی که شواهد موجود حاکی از آن است که این کار توسط خود فرد انجام شده و قصد کشتن خود را داشته است. </a:t>
            </a:r>
            <a:endParaRPr lang="en-US"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0" lvl="0" algn="just" defTabSz="914400">
              <a:lnSpc>
                <a:spcPct val="150000"/>
              </a:lnSpc>
              <a:spcBef>
                <a:spcPts val="0"/>
              </a:spcBef>
              <a:spcAft>
                <a:spcPts val="25"/>
              </a:spcAft>
              <a:buClr>
                <a:srgbClr val="000000"/>
              </a:buClr>
              <a:buSzPts val="1300"/>
              <a:buFont typeface="Wingdings" panose="05000000000000000000" pitchFamily="2" charset="2"/>
              <a:buChar char=""/>
            </a:pPr>
            <a:r>
              <a:rPr lang="ar-SA" sz="2000" b="1" spc="50" dirty="0">
                <a:ln w="0"/>
                <a:solidFill>
                  <a:prstClr val="black"/>
                </a:solidFill>
                <a:effectLst>
                  <a:innerShdw blurRad="63500" dist="50800" dir="13500000">
                    <a:srgbClr val="000000">
                      <a:alpha val="50000"/>
                    </a:srgbClr>
                  </a:innerShdw>
                </a:effectLst>
                <a:cs typeface="B Titr" panose="00000700000000000000" pitchFamily="2" charset="-78"/>
              </a:rPr>
              <a:t>اقدام به خودکشی: </a:t>
            </a: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عملی که توسط خود فرد به قصدکشتن خود انجام شده است. این عمل می تواند منجر به آسیب غیر کشنده شده باشد یا آسیبی در پی نداشته باشد. </a:t>
            </a:r>
            <a:endParaRPr lang="en-US"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0" lvl="0" algn="just" defTabSz="914400">
              <a:lnSpc>
                <a:spcPct val="150000"/>
              </a:lnSpc>
              <a:spcBef>
                <a:spcPts val="0"/>
              </a:spcBef>
              <a:spcAft>
                <a:spcPts val="25"/>
              </a:spcAft>
              <a:buClr>
                <a:srgbClr val="000000"/>
              </a:buClr>
              <a:buSzPts val="1300"/>
              <a:buFont typeface="Wingdings" panose="05000000000000000000" pitchFamily="2" charset="2"/>
              <a:buChar char=""/>
            </a:pPr>
            <a:r>
              <a:rPr lang="ar-SA" sz="2000" b="1" spc="50" dirty="0">
                <a:ln w="0"/>
                <a:solidFill>
                  <a:prstClr val="black"/>
                </a:solidFill>
                <a:effectLst>
                  <a:innerShdw blurRad="63500" dist="50800" dir="13500000">
                    <a:srgbClr val="000000">
                      <a:alpha val="50000"/>
                    </a:srgbClr>
                  </a:innerShdw>
                </a:effectLst>
                <a:cs typeface="B Titr" panose="00000700000000000000" pitchFamily="2" charset="-78"/>
              </a:rPr>
              <a:t>فرا خودکشی: </a:t>
            </a: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رفتاري که بالقوه آسیب رسان بوده ولی فرد قصد کشتن خود را نداشته و هدف دیگري را دنبال می کرده است.این رفتار می تواند منجر به آسیب و حتی مرگ بشود یا نشود. </a:t>
            </a:r>
            <a:endParaRPr lang="en-US"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0" indent="0">
              <a:buNone/>
            </a:pPr>
            <a:endParaRPr lang="en-US" dirty="0"/>
          </a:p>
        </p:txBody>
      </p:sp>
    </p:spTree>
    <p:extLst>
      <p:ext uri="{BB962C8B-B14F-4D97-AF65-F5344CB8AC3E}">
        <p14:creationId xmlns:p14="http://schemas.microsoft.com/office/powerpoint/2010/main" val="241904878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itchFamily="2" charset="-78"/>
              </a:rPr>
              <a:t>سوالات مربوط به مصرف مواد </a:t>
            </a:r>
            <a:endParaRPr lang="en-US" dirty="0">
              <a:cs typeface="B Titr" pitchFamily="2" charset="-78"/>
            </a:endParaRPr>
          </a:p>
        </p:txBody>
      </p:sp>
      <p:sp>
        <p:nvSpPr>
          <p:cNvPr id="3" name="Content Placeholder 2"/>
          <p:cNvSpPr>
            <a:spLocks noGrp="1"/>
          </p:cNvSpPr>
          <p:nvPr>
            <p:ph idx="1"/>
          </p:nvPr>
        </p:nvSpPr>
        <p:spPr/>
        <p:txBody>
          <a:bodyPr/>
          <a:lstStyle/>
          <a:p>
            <a:pPr marL="601345" lvl="1" indent="-342900" defTabSz="914400" fontAlgn="base">
              <a:lnSpc>
                <a:spcPct val="200000"/>
              </a:lnSpc>
              <a:spcBef>
                <a:spcPts val="0"/>
              </a:spcBef>
              <a:spcAft>
                <a:spcPts val="235"/>
              </a:spcAft>
              <a:buClr>
                <a:srgbClr val="000000"/>
              </a:buClr>
              <a:buSzPts val="1300"/>
              <a:buFont typeface="Wingdings" panose="05000000000000000000" pitchFamily="2" charset="2"/>
              <a:buChar char="ü"/>
            </a:pPr>
            <a:r>
              <a:rPr lang="ar-SA" sz="2000" b="1" spc="50" dirty="0">
                <a:ln w="0"/>
                <a:solidFill>
                  <a:srgbClr val="002060"/>
                </a:solidFill>
                <a:effectLst>
                  <a:innerShdw blurRad="63500" dist="50800" dir="13500000">
                    <a:srgbClr val="000000">
                      <a:alpha val="50000"/>
                    </a:srgbClr>
                  </a:innerShdw>
                </a:effectLst>
                <a:cs typeface="B Titr" pitchFamily="2" charset="-78"/>
              </a:rPr>
              <a:t>آیا بیمار در زمان اقدام به خودکشی تحت تاثیر مواد بوده است؟   </a:t>
            </a:r>
            <a:endParaRPr lang="en-US" sz="2000" b="1" spc="50" dirty="0">
              <a:ln w="0"/>
              <a:solidFill>
                <a:srgbClr val="002060"/>
              </a:solidFill>
              <a:effectLst>
                <a:innerShdw blurRad="63500" dist="50800" dir="13500000">
                  <a:srgbClr val="000000">
                    <a:alpha val="50000"/>
                  </a:srgbClr>
                </a:innerShdw>
              </a:effectLst>
              <a:cs typeface="B Titr" pitchFamily="2" charset="-78"/>
            </a:endParaRPr>
          </a:p>
          <a:p>
            <a:pPr marL="0" indent="0">
              <a:buNone/>
            </a:pPr>
            <a:endParaRPr lang="en-US" dirty="0"/>
          </a:p>
        </p:txBody>
      </p:sp>
    </p:spTree>
    <p:extLst>
      <p:ext uri="{BB962C8B-B14F-4D97-AF65-F5344CB8AC3E}">
        <p14:creationId xmlns:p14="http://schemas.microsoft.com/office/powerpoint/2010/main" val="307717994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264795" lvl="1" indent="-6350" defTabSz="914400" fontAlgn="base">
              <a:lnSpc>
                <a:spcPct val="200000"/>
              </a:lnSpc>
              <a:spcBef>
                <a:spcPts val="0"/>
              </a:spcBef>
              <a:spcAft>
                <a:spcPts val="235"/>
              </a:spcAft>
              <a:buClr>
                <a:srgbClr val="000000"/>
              </a:buClr>
              <a:buSzPts val="1300"/>
              <a:buFont typeface="Wingdings" panose="05000000000000000000" pitchFamily="2" charset="2"/>
              <a:buChar char=""/>
            </a:pP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آیا کارهایش را رتق و فتق کرده است؟ آیا یادداشت و یا وصیت نامه نوشته است؟ با دیگران تسویه حساب کرده؟ تکلیف اموالش را روشن کرده </a:t>
            </a:r>
            <a:r>
              <a:rPr lang="fa-IR" sz="2000" b="1" spc="50" dirty="0">
                <a:ln w="0"/>
                <a:solidFill>
                  <a:srgbClr val="002060"/>
                </a:solidFill>
                <a:effectLst>
                  <a:innerShdw blurRad="63500" dist="50800" dir="13500000">
                    <a:srgbClr val="000000">
                      <a:alpha val="50000"/>
                    </a:srgbClr>
                  </a:innerShdw>
                </a:effectLst>
                <a:cs typeface="B Nazanin" panose="00000400000000000000" pitchFamily="2" charset="-78"/>
              </a:rPr>
              <a:t>و ...</a:t>
            </a:r>
            <a:endParaRPr lang="en-US"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0" indent="0">
              <a:buNone/>
            </a:pPr>
            <a:endParaRPr lang="en-US" dirty="0"/>
          </a:p>
        </p:txBody>
      </p:sp>
    </p:spTree>
    <p:extLst>
      <p:ext uri="{BB962C8B-B14F-4D97-AF65-F5344CB8AC3E}">
        <p14:creationId xmlns:p14="http://schemas.microsoft.com/office/powerpoint/2010/main" val="322419956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itchFamily="2" charset="-78"/>
              </a:rPr>
              <a:t>سوالات مربوط به پیامد</a:t>
            </a:r>
            <a:endParaRPr lang="en-US" dirty="0">
              <a:cs typeface="B Titr" pitchFamily="2" charset="-78"/>
            </a:endParaRPr>
          </a:p>
        </p:txBody>
      </p:sp>
      <p:sp>
        <p:nvSpPr>
          <p:cNvPr id="3" name="Content Placeholder 2"/>
          <p:cNvSpPr>
            <a:spLocks noGrp="1"/>
          </p:cNvSpPr>
          <p:nvPr>
            <p:ph idx="1"/>
          </p:nvPr>
        </p:nvSpPr>
        <p:spPr/>
        <p:txBody>
          <a:bodyPr/>
          <a:lstStyle/>
          <a:p>
            <a:pPr marL="544195" lvl="1" algn="just" defTabSz="914400" fontAlgn="base">
              <a:lnSpc>
                <a:spcPct val="200000"/>
              </a:lnSpc>
              <a:spcBef>
                <a:spcPts val="0"/>
              </a:spcBef>
              <a:spcAft>
                <a:spcPts val="235"/>
              </a:spcAft>
              <a:buClr>
                <a:srgbClr val="000000"/>
              </a:buClr>
              <a:buSzPts val="1300"/>
              <a:buFont typeface="Wingdings" panose="05000000000000000000" pitchFamily="2" charset="2"/>
              <a:buChar char="ü"/>
            </a:pPr>
            <a:r>
              <a:rPr lang="ar-SA" sz="1800" b="1" spc="50" dirty="0">
                <a:ln w="0"/>
                <a:solidFill>
                  <a:srgbClr val="002060"/>
                </a:solidFill>
                <a:effectLst>
                  <a:innerShdw blurRad="63500" dist="50800" dir="13500000">
                    <a:srgbClr val="000000">
                      <a:alpha val="50000"/>
                    </a:srgbClr>
                  </a:innerShdw>
                </a:effectLst>
                <a:cs typeface="B Nazanin" panose="00000400000000000000" pitchFamily="2" charset="-78"/>
              </a:rPr>
              <a:t>آیا </a:t>
            </a: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بعد</a:t>
            </a:r>
            <a:r>
              <a:rPr lang="ar-SA" sz="1800" b="1" spc="50" dirty="0">
                <a:ln w="0"/>
                <a:solidFill>
                  <a:srgbClr val="002060"/>
                </a:solidFill>
                <a:effectLst>
                  <a:innerShdw blurRad="63500" dist="50800" dir="13500000">
                    <a:srgbClr val="000000">
                      <a:alpha val="50000"/>
                    </a:srgbClr>
                  </a:innerShdw>
                </a:effectLst>
                <a:cs typeface="B Nazanin" panose="00000400000000000000" pitchFamily="2" charset="-78"/>
              </a:rPr>
              <a:t> از اقدام به خودکشی نیاز به اقدامات پزشکی بوده؟ چگونه به آن دسترسی پیدا کرده است؟ ( براي مثال آیا خود فرد براي درخواست کمک به کسی یا جایی تلفن زده و یا دیگران او را بی هوش پیدا کرده بودند)  </a:t>
            </a:r>
            <a:endParaRPr lang="en-US" sz="18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0" indent="0">
              <a:buNone/>
            </a:pPr>
            <a:endParaRPr lang="en-US" dirty="0"/>
          </a:p>
        </p:txBody>
      </p:sp>
    </p:spTree>
    <p:extLst>
      <p:ext uri="{BB962C8B-B14F-4D97-AF65-F5344CB8AC3E}">
        <p14:creationId xmlns:p14="http://schemas.microsoft.com/office/powerpoint/2010/main" val="227921086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itchFamily="2" charset="-78"/>
              </a:rPr>
              <a:t>سوالات مربوط به احساس فرد در مورد زنده بودن</a:t>
            </a:r>
            <a:endParaRPr lang="en-US" dirty="0">
              <a:cs typeface="B Titr" pitchFamily="2" charset="-78"/>
            </a:endParaRPr>
          </a:p>
        </p:txBody>
      </p:sp>
      <p:sp>
        <p:nvSpPr>
          <p:cNvPr id="3" name="Content Placeholder 2"/>
          <p:cNvSpPr>
            <a:spLocks noGrp="1"/>
          </p:cNvSpPr>
          <p:nvPr>
            <p:ph idx="1"/>
          </p:nvPr>
        </p:nvSpPr>
        <p:spPr/>
        <p:txBody>
          <a:bodyPr/>
          <a:lstStyle/>
          <a:p>
            <a:pPr marL="544195" lvl="1" algn="just" defTabSz="914400" fontAlgn="base">
              <a:lnSpc>
                <a:spcPct val="200000"/>
              </a:lnSpc>
              <a:spcBef>
                <a:spcPts val="0"/>
              </a:spcBef>
              <a:spcAft>
                <a:spcPts val="235"/>
              </a:spcAft>
              <a:buClr>
                <a:srgbClr val="000000"/>
              </a:buClr>
              <a:buSzPts val="1300"/>
              <a:buFont typeface="Wingdings" panose="05000000000000000000" pitchFamily="2" charset="2"/>
              <a:buChar char="ü"/>
            </a:pPr>
            <a:r>
              <a:rPr lang="ar-SA" sz="1800" b="1" spc="50" dirty="0">
                <a:ln w="0"/>
                <a:solidFill>
                  <a:srgbClr val="002060"/>
                </a:solidFill>
                <a:effectLst>
                  <a:innerShdw blurRad="63500" dist="50800" dir="13500000">
                    <a:srgbClr val="000000">
                      <a:alpha val="50000"/>
                    </a:srgbClr>
                  </a:innerShdw>
                </a:effectLst>
                <a:cs typeface="B Nazanin" panose="00000400000000000000" pitchFamily="2" charset="-78"/>
              </a:rPr>
              <a:t>بعد از نجات پیدا کردن چه احساسی داشتی؟ احساس گناه، پشیمانی ، خجالت، سرزنش خود، سرخوردگی (براي مثال حتی این کار را هم نتونستم درست انجام بدم) </a:t>
            </a:r>
            <a:endParaRPr lang="fa-IR" sz="18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258445" lvl="1" indent="0" algn="just" defTabSz="914400" fontAlgn="base">
              <a:lnSpc>
                <a:spcPct val="200000"/>
              </a:lnSpc>
              <a:spcBef>
                <a:spcPts val="0"/>
              </a:spcBef>
              <a:spcAft>
                <a:spcPts val="235"/>
              </a:spcAft>
              <a:buClr>
                <a:srgbClr val="000000"/>
              </a:buClr>
              <a:buSzPts val="1300"/>
              <a:buNone/>
            </a:pPr>
            <a:r>
              <a:rPr lang="ar-SA" sz="1800" b="1" spc="50" dirty="0">
                <a:ln w="0"/>
                <a:solidFill>
                  <a:srgbClr val="2E83C3">
                    <a:lumMod val="75000"/>
                  </a:srgbClr>
                </a:solidFill>
                <a:effectLst>
                  <a:glow rad="228600">
                    <a:srgbClr val="42D0A2">
                      <a:satMod val="175000"/>
                      <a:alpha val="40000"/>
                    </a:srgbClr>
                  </a:glow>
                  <a:innerShdw blurRad="63500" dist="50800" dir="13500000">
                    <a:srgbClr val="000000">
                      <a:alpha val="50000"/>
                    </a:srgbClr>
                  </a:innerShdw>
                </a:effectLst>
                <a:latin typeface="B Mitra" panose="00000400000000000000" pitchFamily="2" charset="-78"/>
                <a:ea typeface="B Mitra" panose="00000400000000000000" pitchFamily="2" charset="-78"/>
                <a:cs typeface="B Titr" panose="00000700000000000000" pitchFamily="2" charset="-78"/>
              </a:rPr>
              <a:t>احساس گناه و پشیمانی= خطر پایین  </a:t>
            </a:r>
            <a:endParaRPr lang="fa-IR" sz="1800" b="1" spc="50" dirty="0" smtClean="0">
              <a:ln w="0"/>
              <a:solidFill>
                <a:srgbClr val="2E83C3">
                  <a:lumMod val="75000"/>
                </a:srgbClr>
              </a:solidFill>
              <a:effectLst>
                <a:glow rad="228600">
                  <a:srgbClr val="42D0A2">
                    <a:satMod val="175000"/>
                    <a:alpha val="40000"/>
                  </a:srgbClr>
                </a:glow>
                <a:innerShdw blurRad="63500" dist="50800" dir="13500000">
                  <a:srgbClr val="000000">
                    <a:alpha val="50000"/>
                  </a:srgbClr>
                </a:innerShdw>
              </a:effectLst>
              <a:latin typeface="B Mitra" panose="00000400000000000000" pitchFamily="2" charset="-78"/>
              <a:ea typeface="B Mitra" panose="00000400000000000000" pitchFamily="2" charset="-78"/>
              <a:cs typeface="B Titr" panose="00000700000000000000" pitchFamily="2" charset="-78"/>
            </a:endParaRPr>
          </a:p>
          <a:p>
            <a:pPr marL="258445" lvl="1" indent="0" algn="just" defTabSz="914400" fontAlgn="base">
              <a:lnSpc>
                <a:spcPct val="200000"/>
              </a:lnSpc>
              <a:spcBef>
                <a:spcPts val="0"/>
              </a:spcBef>
              <a:spcAft>
                <a:spcPts val="235"/>
              </a:spcAft>
              <a:buClr>
                <a:srgbClr val="000000"/>
              </a:buClr>
              <a:buSzPts val="1300"/>
              <a:buNone/>
            </a:pPr>
            <a:r>
              <a:rPr lang="fa-IR" sz="1800" b="1" spc="50" dirty="0" smtClean="0">
                <a:ln w="0"/>
                <a:solidFill>
                  <a:srgbClr val="2E83C3">
                    <a:lumMod val="75000"/>
                  </a:srgbClr>
                </a:solidFill>
                <a:effectLst>
                  <a:glow rad="228600">
                    <a:srgbClr val="42D0A2">
                      <a:satMod val="175000"/>
                      <a:alpha val="40000"/>
                    </a:srgbClr>
                  </a:glow>
                  <a:innerShdw blurRad="63500" dist="50800" dir="13500000">
                    <a:srgbClr val="000000">
                      <a:alpha val="50000"/>
                    </a:srgbClr>
                  </a:innerShdw>
                </a:effectLst>
                <a:latin typeface="B Mitra" panose="00000400000000000000" pitchFamily="2" charset="-78"/>
                <a:ea typeface="B Mitra" panose="00000400000000000000" pitchFamily="2" charset="-78"/>
                <a:cs typeface="B Titr" panose="00000700000000000000" pitchFamily="2" charset="-78"/>
              </a:rPr>
              <a:t>سر خوردگی ، سرزنش خود = خطر بالاتر </a:t>
            </a:r>
            <a:endParaRPr lang="fa-IR" sz="1800" b="1" spc="50" dirty="0">
              <a:ln w="0"/>
              <a:solidFill>
                <a:srgbClr val="2E83C3">
                  <a:lumMod val="75000"/>
                </a:srgbClr>
              </a:solidFill>
              <a:effectLst>
                <a:glow rad="228600">
                  <a:srgbClr val="42D0A2">
                    <a:satMod val="175000"/>
                    <a:alpha val="40000"/>
                  </a:srgbClr>
                </a:glow>
                <a:innerShdw blurRad="63500" dist="50800" dir="13500000">
                  <a:srgbClr val="000000">
                    <a:alpha val="50000"/>
                  </a:srgbClr>
                </a:innerShdw>
              </a:effectLst>
              <a:latin typeface="B Mitra" panose="00000400000000000000" pitchFamily="2" charset="-78"/>
              <a:ea typeface="B Mitra" panose="00000400000000000000" pitchFamily="2" charset="-78"/>
              <a:cs typeface="B Titr" panose="00000700000000000000" pitchFamily="2" charset="-78"/>
            </a:endParaRPr>
          </a:p>
          <a:p>
            <a:pPr marL="0" indent="0">
              <a:buNone/>
            </a:pPr>
            <a:endParaRPr lang="en-US" dirty="0"/>
          </a:p>
        </p:txBody>
      </p:sp>
    </p:spTree>
    <p:extLst>
      <p:ext uri="{BB962C8B-B14F-4D97-AF65-F5344CB8AC3E}">
        <p14:creationId xmlns:p14="http://schemas.microsoft.com/office/powerpoint/2010/main" val="39234627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60070" y="1040524"/>
            <a:ext cx="8858250" cy="3951082"/>
          </a:xfrm>
          <a:prstGeom prst="rect">
            <a:avLst/>
          </a:prstGeom>
        </p:spPr>
        <p:txBody>
          <a:bodyPr wrap="square">
            <a:spAutoFit/>
          </a:bodyPr>
          <a:lstStyle/>
          <a:p>
            <a:pPr marL="264795" indent="-6350" algn="just" rtl="1">
              <a:lnSpc>
                <a:spcPct val="150000"/>
              </a:lnSpc>
              <a:spcAft>
                <a:spcPts val="235"/>
              </a:spcAft>
            </a:pPr>
            <a:r>
              <a:rPr lang="ar-SA" b="1" spc="50" dirty="0">
                <a:ln w="0"/>
                <a:effectLst>
                  <a:innerShdw blurRad="63500" dist="50800" dir="13500000">
                    <a:srgbClr val="000000">
                      <a:alpha val="50000"/>
                    </a:srgbClr>
                  </a:innerShdw>
                </a:effectLst>
                <a:cs typeface="B Titr" panose="00000700000000000000" pitchFamily="2" charset="-78"/>
              </a:rPr>
              <a:t>گام سوم- ارزیابی تاریخچه روان پزشکی  </a:t>
            </a:r>
            <a:endParaRPr lang="en-US" b="1" spc="50" dirty="0">
              <a:ln w="0"/>
              <a:effectLst>
                <a:innerShdw blurRad="63500" dist="50800" dir="13500000">
                  <a:srgbClr val="000000">
                    <a:alpha val="50000"/>
                  </a:srgbClr>
                </a:innerShdw>
              </a:effectLst>
              <a:cs typeface="B Titr" panose="00000700000000000000" pitchFamily="2" charset="-78"/>
            </a:endParaRPr>
          </a:p>
          <a:p>
            <a:pPr marL="273050" indent="-6350" algn="just" rtl="1">
              <a:lnSpc>
                <a:spcPct val="150000"/>
              </a:lnSpc>
              <a:spcAft>
                <a:spcPts val="175"/>
              </a:spcAft>
            </a:pP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در این مرحله باید وجود اختلالات روان پزشکی که با خطر بالاي خودکشی همراه هستند ارزیابی شود: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lvl="0" algn="just" rtl="1" fontAlgn="base">
              <a:lnSpc>
                <a:spcPct val="150000"/>
              </a:lnSpc>
              <a:spcAft>
                <a:spcPts val="25"/>
              </a:spcAft>
              <a:buClr>
                <a:srgbClr val="000000"/>
              </a:buClr>
              <a:buSzPts val="1300"/>
            </a:pPr>
            <a:r>
              <a:rPr lang="fa-IR" b="1" spc="50" dirty="0" smtClean="0">
                <a:ln w="0"/>
                <a:solidFill>
                  <a:srgbClr val="002060"/>
                </a:solidFill>
                <a:effectLst>
                  <a:innerShdw blurRad="63500" dist="50800" dir="13500000">
                    <a:srgbClr val="000000">
                      <a:alpha val="50000"/>
                    </a:srgbClr>
                  </a:innerShdw>
                </a:effectLst>
                <a:cs typeface="B Nazanin" panose="00000400000000000000" pitchFamily="2" charset="-78"/>
              </a:rPr>
              <a:t>1- </a:t>
            </a:r>
            <a:r>
              <a:rPr lang="ar-SA" b="1" spc="50" dirty="0" smtClean="0">
                <a:ln w="0"/>
                <a:solidFill>
                  <a:srgbClr val="002060"/>
                </a:solidFill>
                <a:effectLst>
                  <a:innerShdw blurRad="63500" dist="50800" dir="13500000">
                    <a:srgbClr val="000000">
                      <a:alpha val="50000"/>
                    </a:srgbClr>
                  </a:innerShdw>
                </a:effectLst>
                <a:cs typeface="B Nazanin" panose="00000400000000000000" pitchFamily="2" charset="-78"/>
              </a:rPr>
              <a:t>وجود </a:t>
            </a: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تاریخچه </a:t>
            </a:r>
            <a:r>
              <a:rPr lang="ar-SA" b="1" spc="50" dirty="0" smtClean="0">
                <a:ln w="0"/>
                <a:solidFill>
                  <a:srgbClr val="002060"/>
                </a:solidFill>
                <a:effectLst>
                  <a:innerShdw blurRad="63500" dist="50800" dir="13500000">
                    <a:srgbClr val="000000">
                      <a:alpha val="50000"/>
                    </a:srgbClr>
                  </a:innerShdw>
                </a:effectLst>
                <a:cs typeface="B Nazanin" panose="00000400000000000000" pitchFamily="2" charset="-78"/>
              </a:rPr>
              <a:t>مشکلات</a:t>
            </a:r>
            <a:r>
              <a:rPr lang="fa-IR" b="1" spc="50" dirty="0" smtClean="0">
                <a:ln w="0"/>
                <a:solidFill>
                  <a:srgbClr val="002060"/>
                </a:solidFill>
                <a:effectLst>
                  <a:innerShdw blurRad="63500" dist="50800" dir="13500000">
                    <a:srgbClr val="000000">
                      <a:alpha val="50000"/>
                    </a:srgbClr>
                  </a:innerShdw>
                </a:effectLst>
                <a:cs typeface="B Nazanin" panose="00000400000000000000" pitchFamily="2" charset="-78"/>
              </a:rPr>
              <a:t> </a:t>
            </a:r>
            <a:r>
              <a:rPr lang="ar-SA" b="1" spc="50" dirty="0" smtClean="0">
                <a:ln w="0"/>
                <a:solidFill>
                  <a:srgbClr val="002060"/>
                </a:solidFill>
                <a:effectLst>
                  <a:innerShdw blurRad="63500" dist="50800" dir="13500000">
                    <a:srgbClr val="000000">
                      <a:alpha val="50000"/>
                    </a:srgbClr>
                  </a:innerShdw>
                </a:effectLst>
                <a:cs typeface="B Nazanin" panose="00000400000000000000" pitchFamily="2" charset="-78"/>
              </a:rPr>
              <a:t>روان </a:t>
            </a: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پزشکی بویژه افسردگی و سایکوز و یا وجود علائمی که ممکن است حاکی از وجود یک بیماري روانی تشخیص داده نشده باشد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lvl="0" algn="just" rtl="1" fontAlgn="base">
              <a:lnSpc>
                <a:spcPct val="150000"/>
              </a:lnSpc>
              <a:spcAft>
                <a:spcPts val="175"/>
              </a:spcAft>
              <a:buClr>
                <a:srgbClr val="000000"/>
              </a:buClr>
              <a:buSzPts val="1300"/>
            </a:pPr>
            <a:r>
              <a:rPr lang="fa-IR" b="1" spc="50" dirty="0" smtClean="0">
                <a:ln w="0"/>
                <a:solidFill>
                  <a:srgbClr val="002060"/>
                </a:solidFill>
                <a:effectLst>
                  <a:innerShdw blurRad="63500" dist="50800" dir="13500000">
                    <a:srgbClr val="000000">
                      <a:alpha val="50000"/>
                    </a:srgbClr>
                  </a:innerShdw>
                </a:effectLst>
                <a:cs typeface="B Nazanin" panose="00000400000000000000" pitchFamily="2" charset="-78"/>
              </a:rPr>
              <a:t>2- </a:t>
            </a:r>
            <a:r>
              <a:rPr lang="ar-SA" b="1" spc="50" dirty="0" smtClean="0">
                <a:ln w="0"/>
                <a:solidFill>
                  <a:srgbClr val="002060"/>
                </a:solidFill>
                <a:effectLst>
                  <a:innerShdw blurRad="63500" dist="50800" dir="13500000">
                    <a:srgbClr val="000000">
                      <a:alpha val="50000"/>
                    </a:srgbClr>
                  </a:innerShdw>
                </a:effectLst>
                <a:cs typeface="B Nazanin" panose="00000400000000000000" pitchFamily="2" charset="-78"/>
              </a:rPr>
              <a:t>وجود </a:t>
            </a: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مشکلات کنترل تکانه مانند پرخاشگري، رفتارهاي خطر کردن و برون ریزي جنسی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742950" lvl="1" indent="-285750" algn="just" rtl="1" fontAlgn="base">
              <a:lnSpc>
                <a:spcPct val="150000"/>
              </a:lnSpc>
              <a:spcAft>
                <a:spcPts val="175"/>
              </a:spcAft>
              <a:buClr>
                <a:srgbClr val="000000"/>
              </a:buClr>
              <a:buSzPts val="1300"/>
              <a:buFont typeface="Wingdings" panose="05000000000000000000" pitchFamily="2" charset="2"/>
              <a:buChar char="ü"/>
            </a:pP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آیا احساس می کنی روي اعمال و رفتارت کنترل داري؟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742950" lvl="1" indent="-285750" algn="just" rtl="1" fontAlgn="base">
              <a:lnSpc>
                <a:spcPct val="150000"/>
              </a:lnSpc>
              <a:spcAft>
                <a:spcPts val="175"/>
              </a:spcAft>
              <a:buClr>
                <a:srgbClr val="000000"/>
              </a:buClr>
              <a:buSzPts val="1300"/>
              <a:buFont typeface="Wingdings" panose="05000000000000000000" pitchFamily="2" charset="2"/>
              <a:buChar char="ü"/>
            </a:pP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چقدر احساس می کنی خارج از کنترل هستی؟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742950" lvl="1" indent="-285750" algn="just" rtl="1" fontAlgn="base">
              <a:lnSpc>
                <a:spcPct val="150000"/>
              </a:lnSpc>
              <a:spcAft>
                <a:spcPts val="175"/>
              </a:spcAft>
              <a:buClr>
                <a:srgbClr val="000000"/>
              </a:buClr>
              <a:buSzPts val="1300"/>
              <a:buFont typeface="Wingdings" panose="05000000000000000000" pitchFamily="2" charset="2"/>
              <a:buChar char="ü"/>
            </a:pP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چه وقت احساس کردي از کنترل خارج شدي؟ چکار کردي؟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lvl="0" algn="just" rtl="1" fontAlgn="base">
              <a:lnSpc>
                <a:spcPct val="150000"/>
              </a:lnSpc>
              <a:spcAft>
                <a:spcPts val="175"/>
              </a:spcAft>
              <a:buClr>
                <a:srgbClr val="000000"/>
              </a:buClr>
              <a:buSzPts val="1300"/>
            </a:pPr>
            <a:r>
              <a:rPr lang="fa-IR" b="1" spc="50" dirty="0" smtClean="0">
                <a:ln w="0"/>
                <a:solidFill>
                  <a:srgbClr val="002060"/>
                </a:solidFill>
                <a:effectLst>
                  <a:innerShdw blurRad="63500" dist="50800" dir="13500000">
                    <a:srgbClr val="000000">
                      <a:alpha val="50000"/>
                    </a:srgbClr>
                  </a:innerShdw>
                </a:effectLst>
                <a:cs typeface="B Nazanin" panose="00000400000000000000" pitchFamily="2" charset="-78"/>
              </a:rPr>
              <a:t>3- </a:t>
            </a:r>
            <a:r>
              <a:rPr lang="ar-SA" b="1" spc="50" dirty="0" smtClean="0">
                <a:ln w="0"/>
                <a:solidFill>
                  <a:srgbClr val="002060"/>
                </a:solidFill>
                <a:effectLst>
                  <a:innerShdw blurRad="63500" dist="50800" dir="13500000">
                    <a:srgbClr val="000000">
                      <a:alpha val="50000"/>
                    </a:srgbClr>
                  </a:innerShdw>
                </a:effectLst>
                <a:cs typeface="B Nazanin" panose="00000400000000000000" pitchFamily="2" charset="-78"/>
              </a:rPr>
              <a:t>وجود </a:t>
            </a: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سوء مصرف الکل و مواد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p:txBody>
      </p:sp>
    </p:spTree>
    <p:extLst>
      <p:ext uri="{BB962C8B-B14F-4D97-AF65-F5344CB8AC3E}">
        <p14:creationId xmlns:p14="http://schemas.microsoft.com/office/powerpoint/2010/main" val="11399545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fa-IR" dirty="0" smtClean="0">
                <a:cs typeface="B Titr" pitchFamily="2" charset="-78"/>
              </a:rPr>
              <a:t>گام چهارم – ارزیابی عوامل خطر</a:t>
            </a:r>
            <a:endParaRPr lang="fa-IR" dirty="0">
              <a:cs typeface="B Titr" pitchFamily="2" charset="-78"/>
            </a:endParaRPr>
          </a:p>
          <a:p>
            <a:pPr marL="0" indent="0">
              <a:buNone/>
            </a:pPr>
            <a:r>
              <a:rPr lang="fa-IR" dirty="0" smtClean="0">
                <a:cs typeface="B Titr" pitchFamily="2" charset="-78"/>
              </a:rPr>
              <a:t>در مورد عوامل استرس زای حاد سوال شود . ( مثلا از دست دادن یک ارتباط مهم ، فوت شخص مورد علاقه ، از دست دادن کار ، مشکلات مالی ، مورد بدرفتاری قرار گرفتن ، مس</a:t>
            </a:r>
            <a:r>
              <a:rPr lang="fa-IR" dirty="0">
                <a:cs typeface="B Titr" pitchFamily="2" charset="-78"/>
              </a:rPr>
              <a:t>ا</a:t>
            </a:r>
            <a:r>
              <a:rPr lang="fa-IR" dirty="0" smtClean="0">
                <a:cs typeface="B Titr" pitchFamily="2" charset="-78"/>
              </a:rPr>
              <a:t>یل جنسی ، تتغییرات  و قطع داروها</a:t>
            </a:r>
          </a:p>
        </p:txBody>
      </p:sp>
    </p:spTree>
    <p:extLst>
      <p:ext uri="{BB962C8B-B14F-4D97-AF65-F5344CB8AC3E}">
        <p14:creationId xmlns:p14="http://schemas.microsoft.com/office/powerpoint/2010/main" val="29751442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fa-IR" dirty="0" smtClean="0"/>
              <a:t>گام پنجم  - ارزیابی عوامل محافظ </a:t>
            </a:r>
            <a:endParaRPr lang="fa-IR" dirty="0"/>
          </a:p>
          <a:p>
            <a:pPr lvl="0" fontAlgn="base">
              <a:lnSpc>
                <a:spcPct val="107000"/>
              </a:lnSpc>
              <a:spcAft>
                <a:spcPts val="175"/>
              </a:spcAft>
              <a:buClr>
                <a:srgbClr val="000000"/>
              </a:buClr>
              <a:buSzPts val="1300"/>
              <a:buFont typeface="+mj-lt"/>
              <a:buAutoNum type="arabicParenR"/>
            </a:pPr>
            <a:r>
              <a:rPr lang="ar-SA" dirty="0">
                <a:solidFill>
                  <a:srgbClr val="000000"/>
                </a:solidFill>
                <a:uFill>
                  <a:solidFill>
                    <a:srgbClr val="000000"/>
                  </a:solidFill>
                </a:uFill>
                <a:latin typeface="B Mitra"/>
                <a:ea typeface="B Mitra"/>
                <a:cs typeface="B Mitra"/>
              </a:rPr>
              <a:t>وجود دلایلی براي  زندگی</a:t>
            </a:r>
            <a:r>
              <a:rPr lang="ar-SA" dirty="0">
                <a:solidFill>
                  <a:srgbClr val="000000"/>
                </a:solidFill>
                <a:uFill>
                  <a:solidFill>
                    <a:srgbClr val="000000"/>
                  </a:solidFill>
                </a:uFill>
                <a:latin typeface="B Mitra"/>
                <a:ea typeface="Times New Roman" panose="02020603050405020304" pitchFamily="18" charset="0"/>
                <a:cs typeface="Times New Roman" panose="02020603050405020304" pitchFamily="18" charset="0"/>
              </a:rPr>
              <a:t> </a:t>
            </a:r>
            <a:endParaRPr lang="en-US" dirty="0">
              <a:solidFill>
                <a:srgbClr val="000000"/>
              </a:solidFill>
              <a:uFill>
                <a:solidFill>
                  <a:srgbClr val="000000"/>
                </a:solidFill>
              </a:uFill>
              <a:latin typeface="B Mitra"/>
              <a:ea typeface="B Mitra"/>
              <a:cs typeface="B Mitra"/>
            </a:endParaRPr>
          </a:p>
          <a:p>
            <a:pPr lvl="1" fontAlgn="base">
              <a:lnSpc>
                <a:spcPct val="107000"/>
              </a:lnSpc>
              <a:spcAft>
                <a:spcPts val="175"/>
              </a:spcAft>
              <a:buClr>
                <a:srgbClr val="000000"/>
              </a:buClr>
              <a:buSzPts val="1300"/>
              <a:buFont typeface="Wingdings" panose="05000000000000000000" pitchFamily="2" charset="2"/>
              <a:buChar char=""/>
            </a:pPr>
            <a:r>
              <a:rPr lang="ar-SA"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rPr>
              <a:t>چه دلایلی براي زندگی داري؟ </a:t>
            </a:r>
            <a:r>
              <a:rPr lang="ar-SA" dirty="0">
                <a:solidFill>
                  <a:srgbClr val="000000"/>
                </a:solidFill>
                <a:uFill>
                  <a:solidFill>
                    <a:srgbClr val="000000"/>
                  </a:solidFill>
                </a:uFill>
                <a:latin typeface="Wingdings" panose="05000000000000000000" pitchFamily="2" charset="2"/>
                <a:ea typeface="Times New Roman" panose="02020603050405020304" pitchFamily="18" charset="0"/>
                <a:cs typeface="Times New Roman" panose="02020603050405020304" pitchFamily="18" charset="0"/>
              </a:rPr>
              <a:t> </a:t>
            </a:r>
            <a:endParaRPr lang="en-US"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lvl="1" fontAlgn="base">
              <a:lnSpc>
                <a:spcPct val="107000"/>
              </a:lnSpc>
              <a:spcAft>
                <a:spcPts val="175"/>
              </a:spcAft>
              <a:buClr>
                <a:srgbClr val="000000"/>
              </a:buClr>
              <a:buSzPts val="1300"/>
              <a:buFont typeface="Wingdings" panose="05000000000000000000" pitchFamily="2" charset="2"/>
              <a:buChar char=""/>
            </a:pPr>
            <a:r>
              <a:rPr lang="ar-SA"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rPr>
              <a:t>چه چیز مانع از آن می شود که به زندگیت پایان دهی؟ ( خانواده، مذهب و ...)</a:t>
            </a:r>
            <a:r>
              <a:rPr lang="ar-SA" dirty="0">
                <a:solidFill>
                  <a:srgbClr val="000000"/>
                </a:solidFill>
                <a:uFill>
                  <a:solidFill>
                    <a:srgbClr val="000000"/>
                  </a:solidFill>
                </a:uFill>
                <a:latin typeface="Wingdings" panose="05000000000000000000" pitchFamily="2" charset="2"/>
                <a:ea typeface="Times New Roman" panose="02020603050405020304" pitchFamily="18" charset="0"/>
                <a:cs typeface="Times New Roman" panose="02020603050405020304" pitchFamily="18" charset="0"/>
              </a:rPr>
              <a:t> </a:t>
            </a:r>
            <a:endParaRPr lang="en-US"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lvl="1" fontAlgn="base">
              <a:lnSpc>
                <a:spcPct val="107000"/>
              </a:lnSpc>
              <a:spcAft>
                <a:spcPts val="175"/>
              </a:spcAft>
              <a:buClr>
                <a:srgbClr val="000000"/>
              </a:buClr>
              <a:buSzPts val="1300"/>
              <a:buFont typeface="Wingdings" panose="05000000000000000000" pitchFamily="2" charset="2"/>
              <a:buChar char=""/>
            </a:pPr>
            <a:r>
              <a:rPr lang="ar-SA"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rPr>
              <a:t>وقتی در گذشته این افکار را داشتی چکار کردي؟ چه چیز مانع شد؟</a:t>
            </a:r>
            <a:r>
              <a:rPr lang="ar-SA" dirty="0">
                <a:solidFill>
                  <a:srgbClr val="000000"/>
                </a:solidFill>
                <a:uFill>
                  <a:solidFill>
                    <a:srgbClr val="000000"/>
                  </a:solidFill>
                </a:uFill>
                <a:latin typeface="Wingdings" panose="05000000000000000000" pitchFamily="2" charset="2"/>
                <a:ea typeface="Times New Roman" panose="02020603050405020304" pitchFamily="18" charset="0"/>
                <a:cs typeface="Times New Roman" panose="02020603050405020304" pitchFamily="18" charset="0"/>
              </a:rPr>
              <a:t> </a:t>
            </a:r>
            <a:endParaRPr lang="en-US"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lvl="1" fontAlgn="base">
              <a:lnSpc>
                <a:spcPct val="107000"/>
              </a:lnSpc>
              <a:spcAft>
                <a:spcPts val="175"/>
              </a:spcAft>
              <a:buClr>
                <a:srgbClr val="000000"/>
              </a:buClr>
              <a:buSzPts val="1300"/>
              <a:buFont typeface="Wingdings" panose="05000000000000000000" pitchFamily="2" charset="2"/>
              <a:buChar char=""/>
            </a:pPr>
            <a:r>
              <a:rPr lang="ar-SA"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rPr>
              <a:t>تا این لحظه چه چیز مانع از پایان دادن به زندگیت شده است؟  </a:t>
            </a:r>
            <a:endParaRPr lang="en-US"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r>
              <a:rPr lang="ar-SA" dirty="0">
                <a:solidFill>
                  <a:srgbClr val="000000"/>
                </a:solidFill>
                <a:latin typeface="B Mitra"/>
                <a:ea typeface="B Mitra"/>
                <a:cs typeface="B Mitra"/>
              </a:rPr>
              <a:t>وجود حمایت هاي خانوادگی و اجتماعی</a:t>
            </a:r>
            <a:endParaRPr lang="en-US" dirty="0"/>
          </a:p>
        </p:txBody>
      </p:sp>
    </p:spTree>
    <p:extLst>
      <p:ext uri="{BB962C8B-B14F-4D97-AF65-F5344CB8AC3E}">
        <p14:creationId xmlns:p14="http://schemas.microsoft.com/office/powerpoint/2010/main" val="179338316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74370" y="2072442"/>
            <a:ext cx="8939892" cy="3138167"/>
          </a:xfrm>
          <a:prstGeom prst="rect">
            <a:avLst/>
          </a:prstGeom>
        </p:spPr>
        <p:txBody>
          <a:bodyPr wrap="square">
            <a:spAutoFit/>
          </a:bodyPr>
          <a:lstStyle/>
          <a:p>
            <a:pPr marL="264795" indent="-6350" algn="just" rtl="1" fontAlgn="base">
              <a:lnSpc>
                <a:spcPct val="150000"/>
              </a:lnSpc>
              <a:spcAft>
                <a:spcPts val="440"/>
              </a:spcAft>
              <a:buClr>
                <a:srgbClr val="000000"/>
              </a:buClr>
              <a:buSzPts val="1300"/>
            </a:pPr>
            <a:r>
              <a:rPr lang="ar-SA" b="1" spc="50" dirty="0">
                <a:ln w="0"/>
                <a:effectLst>
                  <a:innerShdw blurRad="63500" dist="50800" dir="13500000">
                    <a:srgbClr val="000000">
                      <a:alpha val="50000"/>
                    </a:srgbClr>
                  </a:innerShdw>
                </a:effectLst>
                <a:cs typeface="B Titr" panose="00000700000000000000" pitchFamily="2" charset="-78"/>
              </a:rPr>
              <a:t>گام ششم- بررسی وضعیت روانی </a:t>
            </a:r>
            <a:endParaRPr lang="fa-IR" b="1" spc="50" dirty="0">
              <a:ln w="0"/>
              <a:effectLst>
                <a:innerShdw blurRad="63500" dist="50800" dir="13500000">
                  <a:srgbClr val="000000">
                    <a:alpha val="50000"/>
                  </a:srgbClr>
                </a:innerShdw>
              </a:effectLst>
              <a:cs typeface="B Titr" panose="00000700000000000000" pitchFamily="2" charset="-78"/>
            </a:endParaRPr>
          </a:p>
          <a:p>
            <a:pPr marL="264795" indent="-6350" algn="just" rtl="1" fontAlgn="base">
              <a:lnSpc>
                <a:spcPct val="150000"/>
              </a:lnSpc>
              <a:spcAft>
                <a:spcPts val="440"/>
              </a:spcAft>
              <a:buClr>
                <a:srgbClr val="000000"/>
              </a:buClr>
              <a:buSzPts val="1300"/>
            </a:pPr>
            <a:r>
              <a:rPr lang="fa-IR" b="1" spc="50" dirty="0">
                <a:ln w="0"/>
                <a:solidFill>
                  <a:srgbClr val="002060"/>
                </a:solidFill>
                <a:effectLst>
                  <a:innerShdw blurRad="63500" dist="50800" dir="13500000">
                    <a:srgbClr val="000000">
                      <a:alpha val="50000"/>
                    </a:srgbClr>
                  </a:innerShdw>
                </a:effectLst>
                <a:cs typeface="B Nazanin" panose="00000400000000000000" pitchFamily="2" charset="-78"/>
              </a:rPr>
              <a:t>1- </a:t>
            </a: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وضعیت هیجانی</a:t>
            </a:r>
            <a:endParaRPr lang="fa-IR"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264795" indent="-6350" algn="just" rtl="1" fontAlgn="base">
              <a:lnSpc>
                <a:spcPct val="150000"/>
              </a:lnSpc>
              <a:spcAft>
                <a:spcPts val="440"/>
              </a:spcAft>
              <a:buClr>
                <a:srgbClr val="000000"/>
              </a:buClr>
              <a:buSzPts val="1300"/>
            </a:pPr>
            <a:r>
              <a:rPr lang="fa-IR" b="1" spc="50" dirty="0">
                <a:ln w="0"/>
                <a:solidFill>
                  <a:srgbClr val="002060"/>
                </a:solidFill>
                <a:effectLst>
                  <a:innerShdw blurRad="63500" dist="50800" dir="13500000">
                    <a:srgbClr val="000000">
                      <a:alpha val="50000"/>
                    </a:srgbClr>
                  </a:innerShdw>
                </a:effectLst>
                <a:cs typeface="B Nazanin" panose="00000400000000000000" pitchFamily="2" charset="-78"/>
              </a:rPr>
              <a:t>2-</a:t>
            </a: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رفتار و ظاهر</a:t>
            </a:r>
            <a:endParaRPr lang="fa-IR"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544195" lvl="1" indent="-285750" algn="just" rtl="1" fontAlgn="base">
              <a:lnSpc>
                <a:spcPct val="150000"/>
              </a:lnSpc>
              <a:spcAft>
                <a:spcPts val="440"/>
              </a:spcAft>
              <a:buClr>
                <a:srgbClr val="000000"/>
              </a:buClr>
              <a:buSzPts val="1300"/>
              <a:buFont typeface="Wingdings" panose="05000000000000000000" pitchFamily="2" charset="2"/>
              <a:buChar char="ü"/>
            </a:pP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آیا می داند کجاست؟ چه زمانی از روز، ماه و سال است؟ آیا می داند شما چه کسی هستید؟ توجه و تمرکز و حافظه وي چطور است؟  </a:t>
            </a:r>
            <a:endParaRPr lang="fa-IR"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264795" indent="-6350" algn="just" rtl="1" fontAlgn="base">
              <a:lnSpc>
                <a:spcPct val="150000"/>
              </a:lnSpc>
              <a:spcAft>
                <a:spcPts val="440"/>
              </a:spcAft>
              <a:buClr>
                <a:srgbClr val="000000"/>
              </a:buClr>
              <a:buSzPts val="1300"/>
            </a:pPr>
            <a:r>
              <a:rPr lang="fa-IR" b="1" spc="50" dirty="0">
                <a:ln w="0"/>
                <a:solidFill>
                  <a:srgbClr val="002060"/>
                </a:solidFill>
                <a:effectLst>
                  <a:innerShdw blurRad="63500" dist="50800" dir="13500000">
                    <a:srgbClr val="000000">
                      <a:alpha val="50000"/>
                    </a:srgbClr>
                  </a:innerShdw>
                </a:effectLst>
                <a:cs typeface="B Nazanin" panose="00000400000000000000" pitchFamily="2" charset="-78"/>
              </a:rPr>
              <a:t>3-</a:t>
            </a: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ظرفیت حل مساله </a:t>
            </a:r>
            <a:endParaRPr lang="fa-IR"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264795" indent="-6350" algn="r" rtl="1">
              <a:lnSpc>
                <a:spcPct val="107000"/>
              </a:lnSpc>
              <a:spcAft>
                <a:spcPts val="440"/>
              </a:spcAft>
            </a:pPr>
            <a:endParaRPr lang="en-US" dirty="0">
              <a:solidFill>
                <a:srgbClr val="000000"/>
              </a:solidFill>
              <a:latin typeface="B Mitra" panose="00000400000000000000" pitchFamily="2" charset="-78"/>
              <a:ea typeface="B Mitra" panose="00000400000000000000" pitchFamily="2" charset="-78"/>
              <a:cs typeface="B Mitra" panose="00000400000000000000" pitchFamily="2" charset="-78"/>
            </a:endParaRPr>
          </a:p>
        </p:txBody>
      </p:sp>
    </p:spTree>
    <p:extLst>
      <p:ext uri="{BB962C8B-B14F-4D97-AF65-F5344CB8AC3E}">
        <p14:creationId xmlns:p14="http://schemas.microsoft.com/office/powerpoint/2010/main" val="237949892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94360" y="1693876"/>
            <a:ext cx="8858250" cy="2991845"/>
          </a:xfrm>
          <a:prstGeom prst="rect">
            <a:avLst/>
          </a:prstGeom>
        </p:spPr>
        <p:txBody>
          <a:bodyPr wrap="square">
            <a:spAutoFit/>
          </a:bodyPr>
          <a:lstStyle/>
          <a:p>
            <a:pPr marL="349885" indent="-6350" algn="r" rtl="1">
              <a:lnSpc>
                <a:spcPct val="150000"/>
              </a:lnSpc>
              <a:spcAft>
                <a:spcPts val="235"/>
              </a:spcAft>
            </a:pPr>
            <a:r>
              <a:rPr lang="ar-SA" b="1" spc="50" dirty="0">
                <a:ln w="0"/>
                <a:effectLst>
                  <a:innerShdw blurRad="63500" dist="50800" dir="13500000">
                    <a:srgbClr val="000000">
                      <a:alpha val="50000"/>
                    </a:srgbClr>
                  </a:innerShdw>
                </a:effectLst>
                <a:cs typeface="B Titr" panose="00000700000000000000" pitchFamily="2" charset="-78"/>
              </a:rPr>
              <a:t>تعیین نوع مداخله براساس سطح خطر   </a:t>
            </a:r>
            <a:endParaRPr lang="en-US" b="1" spc="50" dirty="0">
              <a:ln w="0"/>
              <a:effectLst>
                <a:innerShdw blurRad="63500" dist="50800" dir="13500000">
                  <a:srgbClr val="000000">
                    <a:alpha val="50000"/>
                  </a:srgbClr>
                </a:innerShdw>
              </a:effectLst>
              <a:cs typeface="B Titr" panose="00000700000000000000" pitchFamily="2" charset="-78"/>
            </a:endParaRPr>
          </a:p>
          <a:p>
            <a:pPr marL="260985" indent="-1905" algn="just" rtl="1">
              <a:lnSpc>
                <a:spcPct val="150000"/>
              </a:lnSpc>
              <a:spcAft>
                <a:spcPts val="25"/>
              </a:spcAft>
            </a:pP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مدیریت خطر خودکشی از ارزیابی خطر آن جداشدنی نیست زیرا نوع مداخله به میزان زیادي بستگی به سطح خطر خودکشی دارد. بنابراین پس از تعیین سطح خطر خودکشی است که باید طرح  درمان ریخته شود.  این طرح معمولا با همکاري مراجع طراحی می شود و گاهی لازم است خانواده بیمار نیز در آن مشارکت داشته باشد. همچنین طرح درمان مستلزم همکاري تیمی پزشک، روان شناس و کارشناس مراقب سلامت خانواده است تا مولفه هاي مختلف آن اجرا شود. بطور کلی ،طرح درمان باید امنیت فوري مراجع را تامین کند و زمینه لازم را براي درمان فوري بیمار و آموزش خانواده فراهم آورد.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p:txBody>
      </p:sp>
    </p:spTree>
    <p:extLst>
      <p:ext uri="{BB962C8B-B14F-4D97-AF65-F5344CB8AC3E}">
        <p14:creationId xmlns:p14="http://schemas.microsoft.com/office/powerpoint/2010/main" val="393877822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3000" y="1056863"/>
            <a:ext cx="8023860" cy="3970318"/>
          </a:xfrm>
          <a:prstGeom prst="rect">
            <a:avLst/>
          </a:prstGeom>
        </p:spPr>
        <p:txBody>
          <a:bodyPr wrap="square">
            <a:spAutoFit/>
          </a:bodyPr>
          <a:lstStyle/>
          <a:p>
            <a:pPr algn="just" rtl="1" fontAlgn="base">
              <a:lnSpc>
                <a:spcPct val="200000"/>
              </a:lnSpc>
              <a:spcAft>
                <a:spcPts val="25"/>
              </a:spcAft>
              <a:buClr>
                <a:srgbClr val="000000"/>
              </a:buClr>
              <a:buSzPts val="1200"/>
            </a:pPr>
            <a:r>
              <a:rPr lang="ar-SA" b="1" spc="50" dirty="0" smtClean="0">
                <a:ln w="0"/>
                <a:solidFill>
                  <a:srgbClr val="002060"/>
                </a:solidFill>
                <a:effectLst>
                  <a:innerShdw blurRad="63500" dist="50800" dir="13500000">
                    <a:srgbClr val="000000">
                      <a:alpha val="50000"/>
                    </a:srgbClr>
                  </a:innerShdw>
                </a:effectLst>
                <a:cs typeface="B Nazanin" panose="00000400000000000000" pitchFamily="2" charset="-78"/>
              </a:rPr>
              <a:t>بنابراین وقتی سطح خطر خودکشی مشخص شد، سطح مراقبت مورد نیاز را تعیین کنید:   </a:t>
            </a:r>
            <a:endParaRPr lang="en-US" b="1" spc="50" dirty="0" smtClean="0">
              <a:ln w="0"/>
              <a:solidFill>
                <a:srgbClr val="002060"/>
              </a:solidFill>
              <a:effectLst>
                <a:innerShdw blurRad="63500" dist="50800" dir="13500000">
                  <a:srgbClr val="000000">
                    <a:alpha val="50000"/>
                  </a:srgbClr>
                </a:innerShdw>
              </a:effectLst>
              <a:cs typeface="B Nazanin" panose="00000400000000000000" pitchFamily="2" charset="-78"/>
            </a:endParaRPr>
          </a:p>
          <a:p>
            <a:pPr marL="342900" lvl="0" indent="-342900" algn="just" rtl="1" fontAlgn="base">
              <a:lnSpc>
                <a:spcPct val="200000"/>
              </a:lnSpc>
              <a:spcAft>
                <a:spcPts val="25"/>
              </a:spcAft>
              <a:buClr>
                <a:srgbClr val="000000"/>
              </a:buClr>
              <a:buSzPts val="1200"/>
              <a:buFont typeface="Arial" panose="020B0604020202020204" pitchFamily="34" charset="0"/>
              <a:buChar char="•"/>
            </a:pPr>
            <a:endParaRPr lang="fa-IR" dirty="0" smtClean="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lvl="0" indent="-342900" algn="just" rtl="1" fontAlgn="base">
              <a:lnSpc>
                <a:spcPct val="200000"/>
              </a:lnSpc>
              <a:spcAft>
                <a:spcPts val="25"/>
              </a:spcAft>
              <a:buClr>
                <a:srgbClr val="000000"/>
              </a:buClr>
              <a:buSzPts val="1200"/>
              <a:buFont typeface="Wingdings" panose="05000000000000000000" pitchFamily="2" charset="2"/>
              <a:buChar char="ü"/>
            </a:pP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اگر خطر خودکشی پایین است، جلسات معمول خود را داشته باشید و با یک رویکرد مشاوره اي به موضوع بپردازید.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indent="-1905" algn="just" rtl="1" fontAlgn="base">
              <a:lnSpc>
                <a:spcPct val="200000"/>
              </a:lnSpc>
              <a:spcAft>
                <a:spcPts val="25"/>
              </a:spcAft>
              <a:buClr>
                <a:srgbClr val="000000"/>
              </a:buClr>
              <a:buSzPts val="1200"/>
            </a:pP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 البته افراد با ریسک خفیف، مستلزم ارزیابی مجدد و پایش افکار خودکشی در طی زمان هستند چون همانطور که ذکر شد سطح خطر ایستا نیست و کسانی که در این گروه و یا گروه متوسط قرار می گیرند، ممکن است به سمت گروه هاي بالاتر حرکت کنند.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p:txBody>
      </p:sp>
    </p:spTree>
    <p:extLst>
      <p:ext uri="{BB962C8B-B14F-4D97-AF65-F5344CB8AC3E}">
        <p14:creationId xmlns:p14="http://schemas.microsoft.com/office/powerpoint/2010/main" val="37348208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algn="just" defTabSz="914400">
              <a:lnSpc>
                <a:spcPct val="150000"/>
              </a:lnSpc>
              <a:spcBef>
                <a:spcPts val="0"/>
              </a:spcBef>
              <a:spcAft>
                <a:spcPts val="25"/>
              </a:spcAft>
              <a:buClr>
                <a:srgbClr val="000000"/>
              </a:buClr>
              <a:buSzPts val="1300"/>
              <a:buFont typeface="Wingdings" panose="05000000000000000000" pitchFamily="2" charset="2"/>
              <a:buChar char=""/>
            </a:pPr>
            <a:r>
              <a:rPr lang="ar-SA" sz="2000" b="1" spc="50" dirty="0">
                <a:ln w="0"/>
                <a:solidFill>
                  <a:prstClr val="black"/>
                </a:solidFill>
                <a:effectLst>
                  <a:innerShdw blurRad="63500" dist="50800" dir="13500000">
                    <a:srgbClr val="000000">
                      <a:alpha val="50000"/>
                    </a:srgbClr>
                  </a:innerShdw>
                </a:effectLst>
                <a:cs typeface="B Titr" panose="00000700000000000000" pitchFamily="2" charset="-78"/>
              </a:rPr>
              <a:t>تهدید به خودکشی: </a:t>
            </a: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هر رفتار کلامی یا غیر کلامی که فریاد می زند فرد قصد صدمه زدن به خود را داشته و ممکن است یک اقدام به خودکشی یا سایر رفتارهاي مربوط به آن در آینده نزدیک اتفاق</a:t>
            </a:r>
            <a:r>
              <a:rPr lang="fa-IR" sz="2000" b="1" spc="50" dirty="0">
                <a:ln w="0"/>
                <a:solidFill>
                  <a:srgbClr val="002060"/>
                </a:solidFill>
                <a:effectLst>
                  <a:innerShdw blurRad="63500" dist="50800" dir="13500000">
                    <a:srgbClr val="000000">
                      <a:alpha val="50000"/>
                    </a:srgbClr>
                  </a:innerShdw>
                </a:effectLst>
                <a:cs typeface="B Nazanin" panose="00000400000000000000" pitchFamily="2" charset="-78"/>
              </a:rPr>
              <a:t> </a:t>
            </a: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افتد</a:t>
            </a:r>
            <a:r>
              <a:rPr lang="fa-IR" sz="2000" b="1" spc="50" dirty="0">
                <a:ln w="0"/>
                <a:solidFill>
                  <a:srgbClr val="002060"/>
                </a:solidFill>
                <a:effectLst>
                  <a:innerShdw blurRad="63500" dist="50800" dir="13500000">
                    <a:srgbClr val="000000">
                      <a:alpha val="50000"/>
                    </a:srgbClr>
                  </a:innerShdw>
                </a:effectLst>
                <a:cs typeface="B Nazanin" panose="00000400000000000000" pitchFamily="2" charset="-78"/>
              </a:rPr>
              <a:t>.</a:t>
            </a: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 </a:t>
            </a:r>
            <a:endParaRPr lang="en-US"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0" lvl="0" indent="-285750" algn="just" defTabSz="914400">
              <a:lnSpc>
                <a:spcPct val="150000"/>
              </a:lnSpc>
              <a:spcBef>
                <a:spcPts val="0"/>
              </a:spcBef>
              <a:buClrTx/>
              <a:buSzTx/>
              <a:buFont typeface="Wingdings" panose="05000000000000000000" pitchFamily="2" charset="2"/>
              <a:buChar char="Ø"/>
            </a:pPr>
            <a:r>
              <a:rPr lang="ar-SA" sz="2000" b="1" spc="50" dirty="0">
                <a:ln w="0"/>
                <a:solidFill>
                  <a:prstClr val="black"/>
                </a:solidFill>
                <a:effectLst>
                  <a:innerShdw blurRad="63500" dist="50800" dir="13500000">
                    <a:srgbClr val="000000">
                      <a:alpha val="50000"/>
                    </a:srgbClr>
                  </a:innerShdw>
                </a:effectLst>
                <a:cs typeface="B Titr" panose="00000700000000000000" pitchFamily="2" charset="-78"/>
              </a:rPr>
              <a:t>افکار خودکشی: </a:t>
            </a: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اشتغال ذهنی  با خودکشی </a:t>
            </a:r>
            <a:endParaRPr lang="fa-IR"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0" indent="0">
              <a:buNone/>
            </a:pPr>
            <a:endParaRPr lang="en-US" dirty="0"/>
          </a:p>
        </p:txBody>
      </p:sp>
    </p:spTree>
    <p:extLst>
      <p:ext uri="{BB962C8B-B14F-4D97-AF65-F5344CB8AC3E}">
        <p14:creationId xmlns:p14="http://schemas.microsoft.com/office/powerpoint/2010/main" val="123621813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5840" y="1246397"/>
            <a:ext cx="8286750" cy="3901068"/>
          </a:xfrm>
          <a:prstGeom prst="rect">
            <a:avLst/>
          </a:prstGeom>
        </p:spPr>
        <p:txBody>
          <a:bodyPr wrap="square">
            <a:spAutoFit/>
          </a:bodyPr>
          <a:lstStyle/>
          <a:p>
            <a:pPr marL="342900" lvl="0" indent="-342900" algn="just" rtl="1" fontAlgn="base">
              <a:lnSpc>
                <a:spcPct val="200000"/>
              </a:lnSpc>
              <a:spcAft>
                <a:spcPts val="25"/>
              </a:spcAft>
              <a:buClr>
                <a:srgbClr val="000000"/>
              </a:buClr>
              <a:buSzPts val="1200"/>
              <a:buFont typeface="Wingdings" panose="05000000000000000000" pitchFamily="2" charset="2"/>
              <a:buChar char="ü"/>
            </a:pP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اگر خطر خودکشی متوسط است، بیمار را پایش کنید و سطح خطر خودکشی را مرتب- در فواصل هفتگی و حداقل ماهانه ارزیابی کنید-  تا اگر نیاز به بستري شدن وجود دارد سریعا این کار را انجام دهید. در مجموع،  فردي را که در خطر متوسط قرار دارد، ابتدا به پزشک و یا روان پزشک ارجاع دهید، ترتیبی دهید تا بیمار </a:t>
            </a:r>
            <a:r>
              <a:rPr lang="en-US" b="1" spc="50" dirty="0">
                <a:ln w="0"/>
                <a:solidFill>
                  <a:srgbClr val="002060"/>
                </a:solidFill>
                <a:effectLst>
                  <a:innerShdw blurRad="63500" dist="50800" dir="13500000">
                    <a:srgbClr val="000000">
                      <a:alpha val="50000"/>
                    </a:srgbClr>
                  </a:innerShdw>
                </a:effectLst>
                <a:cs typeface="B Nazanin" panose="00000400000000000000" pitchFamily="2" charset="-78"/>
              </a:rPr>
              <a:t>24</a:t>
            </a: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 ساعته به خدمات حمایتی مرکز دسترسی داشته باشد و سیستم حمایتی وي شامل خانواده را در طرح مدیریت خودکشی مشارکت دهید. این افراد می توانند در صورت وجود حمایت و نظارت کافی در خانه نگهداري شود. بخاطر داشته باشید تاریخ جلسات بعدي را با بیمار تعیین کنید و زمان جلسه را با تلفن یاد آوري کنید.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p:txBody>
      </p:sp>
    </p:spTree>
    <p:extLst>
      <p:ext uri="{BB962C8B-B14F-4D97-AF65-F5344CB8AC3E}">
        <p14:creationId xmlns:p14="http://schemas.microsoft.com/office/powerpoint/2010/main" val="283018855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51560" y="822582"/>
            <a:ext cx="8126730" cy="4455066"/>
          </a:xfrm>
          <a:prstGeom prst="rect">
            <a:avLst/>
          </a:prstGeom>
        </p:spPr>
        <p:txBody>
          <a:bodyPr wrap="square">
            <a:spAutoFit/>
          </a:bodyPr>
          <a:lstStyle/>
          <a:p>
            <a:pPr marL="342900" lvl="0" indent="-342900" algn="just" rtl="1" fontAlgn="base">
              <a:lnSpc>
                <a:spcPct val="200000"/>
              </a:lnSpc>
              <a:spcAft>
                <a:spcPts val="25"/>
              </a:spcAft>
              <a:buClr>
                <a:srgbClr val="000000"/>
              </a:buClr>
              <a:buSzPts val="1200"/>
              <a:buFont typeface="Wingdings" panose="05000000000000000000" pitchFamily="2" charset="2"/>
              <a:buChar char="ü"/>
            </a:pP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براي افراد با سطح خطر  شدید یا فوري، بستري کردن که گاهی لازم است علی رغم میل مراجع و به صورت اجباري انجام شود، اولین گزینه است تا مدیریت کامل صورت گیرد. البته اگر اعضاي خانواده بتوانند نظارت و مراقبت </a:t>
            </a:r>
            <a:r>
              <a:rPr lang="en-US" b="1" spc="50" dirty="0">
                <a:ln w="0"/>
                <a:solidFill>
                  <a:srgbClr val="002060"/>
                </a:solidFill>
                <a:effectLst>
                  <a:innerShdw blurRad="63500" dist="50800" dir="13500000">
                    <a:srgbClr val="000000">
                      <a:alpha val="50000"/>
                    </a:srgbClr>
                  </a:innerShdw>
                </a:effectLst>
                <a:cs typeface="B Nazanin" panose="00000400000000000000" pitchFamily="2" charset="-78"/>
              </a:rPr>
              <a:t>24</a:t>
            </a: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 ساعته داشته باشند امکان درمان سرپایی هم وجود دارد. در صورتی که بیمار در خانه نگهداري می شود ارزیابی باید به صورت مداوم با فواصل </a:t>
            </a:r>
            <a:r>
              <a:rPr lang="en-US" b="1" spc="50" dirty="0">
                <a:ln w="0"/>
                <a:solidFill>
                  <a:srgbClr val="002060"/>
                </a:solidFill>
                <a:effectLst>
                  <a:innerShdw blurRad="63500" dist="50800" dir="13500000">
                    <a:srgbClr val="000000">
                      <a:alpha val="50000"/>
                    </a:srgbClr>
                  </a:innerShdw>
                </a:effectLst>
                <a:cs typeface="B Nazanin" panose="00000400000000000000" pitchFamily="2" charset="-78"/>
              </a:rPr>
              <a:t>24</a:t>
            </a: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 ساعته انجام شود و جلسات مکرر، تماس هاي تلفنی، و ویزیت در منزل انجام شود. بنابراین، اولین کاري که باید براي این افراد انجام دهید آن است که آنها را به پزشک مرکز ارجاع دهید تا مقدمات لازم براي بستري شدن وي انجام شود. یادتان باشد بیمار را تا اتاق پزشک همراهی کنید و حتما مطمئن شوید که پزشک وي را ویزیت می کند.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p:txBody>
      </p:sp>
    </p:spTree>
    <p:extLst>
      <p:ext uri="{BB962C8B-B14F-4D97-AF65-F5344CB8AC3E}">
        <p14:creationId xmlns:p14="http://schemas.microsoft.com/office/powerpoint/2010/main" val="351181342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طرح امنیت</a:t>
            </a:r>
            <a:endParaRPr lang="en-US" dirty="0"/>
          </a:p>
        </p:txBody>
      </p:sp>
      <p:sp>
        <p:nvSpPr>
          <p:cNvPr id="3" name="Content Placeholder 2"/>
          <p:cNvSpPr>
            <a:spLocks noGrp="1"/>
          </p:cNvSpPr>
          <p:nvPr>
            <p:ph idx="1"/>
          </p:nvPr>
        </p:nvSpPr>
        <p:spPr/>
        <p:txBody>
          <a:bodyPr/>
          <a:lstStyle/>
          <a:p>
            <a:pPr marL="260985" indent="-1905" algn="just">
              <a:lnSpc>
                <a:spcPct val="118000"/>
              </a:lnSpc>
              <a:spcAft>
                <a:spcPts val="25"/>
              </a:spcAft>
            </a:pPr>
            <a:r>
              <a:rPr lang="ar-SA" dirty="0">
                <a:solidFill>
                  <a:srgbClr val="000000"/>
                </a:solidFill>
                <a:latin typeface="B Mitra"/>
                <a:ea typeface="B Mitra"/>
              </a:rPr>
              <a:t>تضمین امنیت مراجع، اولین کاري است که در مدیریت خودکشی باید انجام شود. بنابراین ،وقتی مراجع افکار خودکشی را گزارش می دهد صرف نظر از سطح خطر ، باید یک طرح امنیت را با همکاري مراجع</a:t>
            </a:r>
            <a:r>
              <a:rPr lang="ar-SA" dirty="0">
                <a:solidFill>
                  <a:srgbClr val="000000"/>
                </a:solidFill>
                <a:latin typeface="B Mitra"/>
                <a:ea typeface="Times New Roman" panose="02020603050405020304" pitchFamily="18" charset="0"/>
                <a:cs typeface="Times New Roman" panose="02020603050405020304" pitchFamily="18" charset="0"/>
              </a:rPr>
              <a:t>–</a:t>
            </a:r>
            <a:r>
              <a:rPr lang="ar-SA" dirty="0">
                <a:solidFill>
                  <a:srgbClr val="000000"/>
                </a:solidFill>
                <a:latin typeface="B Mitra"/>
                <a:ea typeface="B Mitra"/>
              </a:rPr>
              <a:t> و در صورت امکان با خانواده مراجع-  طراحی کنید و هر زمان که تغییري در سطح خطر خودکشی اتفاق افتاد، این طرح را دوباره بازنگري کنید.  </a:t>
            </a:r>
            <a:endParaRPr lang="en-US" dirty="0">
              <a:solidFill>
                <a:srgbClr val="000000"/>
              </a:solidFill>
              <a:latin typeface="B Mitra"/>
              <a:ea typeface="B Mitra"/>
            </a:endParaRPr>
          </a:p>
          <a:p>
            <a:r>
              <a:rPr lang="ar-SA" dirty="0">
                <a:solidFill>
                  <a:srgbClr val="000000"/>
                </a:solidFill>
                <a:latin typeface="B Mitra"/>
                <a:ea typeface="B Mitra"/>
                <a:cs typeface="B Mitra"/>
              </a:rPr>
              <a:t>طرح امنیت متفاوت از طرح درمان است. در این طرح باید روشن شود که اگر مراجع ، افکار و یا تمایل به خودکشی را تجربه کرد باید چه کارهایی را انجام  دهد و با چه کسی یا کجا تماس بگیرد. </a:t>
            </a:r>
            <a:endParaRPr lang="en-US" dirty="0"/>
          </a:p>
        </p:txBody>
      </p:sp>
    </p:spTree>
    <p:extLst>
      <p:ext uri="{BB962C8B-B14F-4D97-AF65-F5344CB8AC3E}">
        <p14:creationId xmlns:p14="http://schemas.microsoft.com/office/powerpoint/2010/main" val="191225200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قرار داد عدم آسیب</a:t>
            </a:r>
            <a:endParaRPr lang="en-US" dirty="0"/>
          </a:p>
        </p:txBody>
      </p:sp>
      <p:sp>
        <p:nvSpPr>
          <p:cNvPr id="3" name="Content Placeholder 2"/>
          <p:cNvSpPr>
            <a:spLocks noGrp="1"/>
          </p:cNvSpPr>
          <p:nvPr>
            <p:ph idx="1"/>
          </p:nvPr>
        </p:nvSpPr>
        <p:spPr/>
        <p:txBody>
          <a:bodyPr/>
          <a:lstStyle/>
          <a:p>
            <a:pPr marL="260985" indent="-1905" algn="just">
              <a:lnSpc>
                <a:spcPct val="118000"/>
              </a:lnSpc>
              <a:spcAft>
                <a:spcPts val="25"/>
              </a:spcAft>
            </a:pPr>
            <a:r>
              <a:rPr lang="ar-SA" dirty="0">
                <a:solidFill>
                  <a:srgbClr val="000000"/>
                </a:solidFill>
                <a:latin typeface="B Mitra"/>
                <a:ea typeface="B Mitra"/>
              </a:rPr>
              <a:t>قرار داد عدم آسیب ،یک تعهد شفاهی یا کتبی  از سوي مراجع است که در آن متعهد می شود اگر احساس کرد قادر به حفظ امنیت خود نیست،  قبل ا اینکه کاري انجام دهد و به خود صدمه بزند با درمانگر و یا یک شخص کلیدي خاص تماس می گیرد. البته بیمار ممکن است به دلایل مختلف مانند احساسات شدید و طاقت فرساي درد و رنج روانی، تحریفات شناختی و یا پاتولوژي همزمان مثل افسردگی به این قرارداد  پایبند نباشد. بنابراین خیلی روي آن حساب نکنید چون به غلط ممکن است نگرانی وگوش بزنگی سیستم حمایتی/ درمانگر را بدون داشتن تاثیر مفیدي روي قصد خودکشی پایین بیاورد.   </a:t>
            </a:r>
            <a:endParaRPr lang="en-US" dirty="0">
              <a:solidFill>
                <a:srgbClr val="000000"/>
              </a:solidFill>
              <a:latin typeface="B Mitra"/>
              <a:ea typeface="B Mitra"/>
            </a:endParaRPr>
          </a:p>
          <a:p>
            <a:pPr marL="0" indent="0">
              <a:buNone/>
            </a:pPr>
            <a:endParaRPr lang="en-US" dirty="0"/>
          </a:p>
        </p:txBody>
      </p:sp>
    </p:spTree>
    <p:extLst>
      <p:ext uri="{BB962C8B-B14F-4D97-AF65-F5344CB8AC3E}">
        <p14:creationId xmlns:p14="http://schemas.microsoft.com/office/powerpoint/2010/main" val="349436634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62498" y="2627114"/>
            <a:ext cx="1962397" cy="584775"/>
          </a:xfrm>
          <a:prstGeom prst="rect">
            <a:avLst/>
          </a:prstGeom>
        </p:spPr>
        <p:txBody>
          <a:bodyPr wrap="none">
            <a:spAutoFit/>
          </a:bodyPr>
          <a:lstStyle/>
          <a:p>
            <a:r>
              <a:rPr lang="ar-SA" sz="3200" b="1" spc="50" dirty="0">
                <a:ln w="0"/>
                <a:solidFill>
                  <a:schemeClr val="accent2">
                    <a:lumMod val="75000"/>
                  </a:schemeClr>
                </a:solidFill>
                <a:effectLst>
                  <a:glow rad="228600">
                    <a:schemeClr val="accent3">
                      <a:satMod val="175000"/>
                      <a:alpha val="40000"/>
                    </a:schemeClr>
                  </a:glow>
                  <a:innerShdw blurRad="63500" dist="50800" dir="13500000">
                    <a:srgbClr val="000000">
                      <a:alpha val="50000"/>
                    </a:srgbClr>
                  </a:innerShdw>
                </a:effectLst>
                <a:latin typeface="B Mitra" panose="00000400000000000000" pitchFamily="2" charset="-78"/>
                <a:ea typeface="B Mitra" panose="00000400000000000000" pitchFamily="2" charset="-78"/>
                <a:cs typeface="B Titr" panose="00000700000000000000" pitchFamily="2" charset="-78"/>
              </a:rPr>
              <a:t>خاتمه</a:t>
            </a:r>
            <a:r>
              <a:rPr lang="ar-SA" b="1" dirty="0">
                <a:solidFill>
                  <a:srgbClr val="000000"/>
                </a:solidFill>
                <a:latin typeface="B Mitra" panose="00000400000000000000" pitchFamily="2" charset="-78"/>
                <a:ea typeface="B Mitra" panose="00000400000000000000" pitchFamily="2" charset="-78"/>
                <a:cs typeface="B Mitra" panose="00000400000000000000" pitchFamily="2" charset="-78"/>
              </a:rPr>
              <a:t> </a:t>
            </a:r>
            <a:r>
              <a:rPr lang="ar-SA" sz="3200" b="1" spc="50" dirty="0">
                <a:ln w="0"/>
                <a:solidFill>
                  <a:schemeClr val="accent2">
                    <a:lumMod val="75000"/>
                  </a:schemeClr>
                </a:solidFill>
                <a:effectLst>
                  <a:glow rad="228600">
                    <a:schemeClr val="accent3">
                      <a:satMod val="175000"/>
                      <a:alpha val="40000"/>
                    </a:schemeClr>
                  </a:glow>
                  <a:innerShdw blurRad="63500" dist="50800" dir="13500000">
                    <a:srgbClr val="000000">
                      <a:alpha val="50000"/>
                    </a:srgbClr>
                  </a:innerShdw>
                </a:effectLst>
                <a:latin typeface="B Mitra" panose="00000400000000000000" pitchFamily="2" charset="-78"/>
                <a:ea typeface="B Mitra" panose="00000400000000000000" pitchFamily="2" charset="-78"/>
                <a:cs typeface="B Titr" panose="00000700000000000000" pitchFamily="2" charset="-78"/>
              </a:rPr>
              <a:t>جلسه</a:t>
            </a:r>
            <a:r>
              <a:rPr lang="ar-SA" b="1" dirty="0">
                <a:solidFill>
                  <a:srgbClr val="000000"/>
                </a:solidFill>
                <a:latin typeface="B Mitra" panose="00000400000000000000" pitchFamily="2" charset="-78"/>
                <a:ea typeface="B Mitra" panose="00000400000000000000" pitchFamily="2" charset="-78"/>
                <a:cs typeface="B Mitra" panose="00000400000000000000" pitchFamily="2" charset="-78"/>
              </a:rPr>
              <a:t> </a:t>
            </a:r>
            <a:endParaRPr lang="fa-IR" dirty="0"/>
          </a:p>
        </p:txBody>
      </p:sp>
    </p:spTree>
    <p:extLst>
      <p:ext uri="{BB962C8B-B14F-4D97-AF65-F5344CB8AC3E}">
        <p14:creationId xmlns:p14="http://schemas.microsoft.com/office/powerpoint/2010/main" val="145893378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itchFamily="2" charset="-78"/>
              </a:rPr>
              <a:t>جلسه دوم آموزش روانی و کاهش رنج بیمار </a:t>
            </a:r>
            <a:endParaRPr lang="en-US" dirty="0">
              <a:cs typeface="B Titr" pitchFamily="2" charset="-78"/>
            </a:endParaRPr>
          </a:p>
        </p:txBody>
      </p:sp>
      <p:sp>
        <p:nvSpPr>
          <p:cNvPr id="3" name="Content Placeholder 2"/>
          <p:cNvSpPr>
            <a:spLocks noGrp="1"/>
          </p:cNvSpPr>
          <p:nvPr>
            <p:ph idx="1"/>
          </p:nvPr>
        </p:nvSpPr>
        <p:spPr/>
        <p:txBody>
          <a:bodyPr/>
          <a:lstStyle/>
          <a:p>
            <a:pPr marL="0" lvl="0" indent="0">
              <a:buClr>
                <a:srgbClr val="5FCBEF"/>
              </a:buClr>
              <a:buNone/>
            </a:pPr>
            <a:r>
              <a:rPr lang="ar-SA" b="1" spc="50" dirty="0">
                <a:ln w="0"/>
                <a:solidFill>
                  <a:prstClr val="black"/>
                </a:solidFill>
                <a:effectLst>
                  <a:innerShdw blurRad="63500" dist="50800" dir="13500000">
                    <a:srgbClr val="000000">
                      <a:alpha val="50000"/>
                    </a:srgbClr>
                  </a:innerShdw>
                </a:effectLst>
                <a:cs typeface="B Nazanin" panose="00000400000000000000" pitchFamily="2" charset="-78"/>
              </a:rPr>
              <a:t>اهداف:  </a:t>
            </a:r>
            <a:endParaRPr lang="en-US" b="1" spc="50" dirty="0">
              <a:ln w="0"/>
              <a:solidFill>
                <a:prstClr val="black"/>
              </a:solidFill>
              <a:effectLst>
                <a:innerShdw blurRad="63500" dist="50800" dir="13500000">
                  <a:srgbClr val="000000">
                    <a:alpha val="50000"/>
                  </a:srgbClr>
                </a:innerShdw>
              </a:effectLst>
              <a:cs typeface="B Nazanin" panose="00000400000000000000" pitchFamily="2" charset="-78"/>
            </a:endParaRPr>
          </a:p>
          <a:p>
            <a:pPr lvl="0" fontAlgn="base">
              <a:buClr>
                <a:srgbClr val="5FCBEF"/>
              </a:buClr>
              <a:buFont typeface="Wingdings" panose="05000000000000000000" pitchFamily="2" charset="2"/>
              <a:buChar char="ü"/>
            </a:pP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آموزش روانی در مورد خودکشی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lvl="0" fontAlgn="base">
              <a:buClr>
                <a:srgbClr val="5FCBEF"/>
              </a:buClr>
              <a:buFont typeface="Wingdings" panose="05000000000000000000" pitchFamily="2" charset="2"/>
              <a:buChar char="ü"/>
            </a:pP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آموزش تکنیک هاي کاهش رنج روانی بیمار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0" lvl="0" indent="0" rtl="0">
              <a:buClr>
                <a:srgbClr val="5FCBEF"/>
              </a:buClr>
              <a:buNone/>
            </a:pPr>
            <a:r>
              <a:rPr lang="en-US" b="1" spc="50" dirty="0">
                <a:ln w="0"/>
                <a:solidFill>
                  <a:srgbClr val="002060"/>
                </a:solidFill>
                <a:effectLst>
                  <a:innerShdw blurRad="63500" dist="50800" dir="13500000">
                    <a:srgbClr val="000000">
                      <a:alpha val="50000"/>
                    </a:srgbClr>
                  </a:innerShdw>
                </a:effectLst>
                <a:cs typeface="B Nazanin" panose="00000400000000000000" pitchFamily="2" charset="-78"/>
              </a:rPr>
              <a:t>  </a:t>
            </a:r>
          </a:p>
          <a:p>
            <a:pPr marL="0" lvl="0" indent="0">
              <a:buClr>
                <a:srgbClr val="5FCBEF"/>
              </a:buClr>
              <a:buNone/>
            </a:pPr>
            <a:r>
              <a:rPr lang="ar-SA" b="1" spc="50" dirty="0">
                <a:ln w="0"/>
                <a:solidFill>
                  <a:prstClr val="black"/>
                </a:solidFill>
                <a:effectLst>
                  <a:innerShdw blurRad="63500" dist="50800" dir="13500000">
                    <a:srgbClr val="000000">
                      <a:alpha val="50000"/>
                    </a:srgbClr>
                  </a:innerShdw>
                </a:effectLst>
                <a:cs typeface="B Nazanin" panose="00000400000000000000" pitchFamily="2" charset="-78"/>
              </a:rPr>
              <a:t>وسایل مورد نیاز:  </a:t>
            </a:r>
            <a:endParaRPr lang="en-US" b="1" spc="50" dirty="0">
              <a:ln w="0"/>
              <a:solidFill>
                <a:prstClr val="black"/>
              </a:solidFill>
              <a:effectLst>
                <a:innerShdw blurRad="63500" dist="50800" dir="13500000">
                  <a:srgbClr val="000000">
                    <a:alpha val="50000"/>
                  </a:srgbClr>
                </a:innerShdw>
              </a:effectLst>
              <a:cs typeface="B Nazanin" panose="00000400000000000000" pitchFamily="2" charset="-78"/>
            </a:endParaRPr>
          </a:p>
          <a:p>
            <a:pPr lvl="0" fontAlgn="base">
              <a:buClr>
                <a:srgbClr val="5FCBEF"/>
              </a:buClr>
              <a:buFont typeface="Wingdings" panose="05000000000000000000" pitchFamily="2" charset="2"/>
              <a:buChar char="ü"/>
            </a:pP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طرح امنیت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lvl="0" fontAlgn="base">
              <a:buClr>
                <a:srgbClr val="5FCBEF"/>
              </a:buClr>
              <a:buFont typeface="Wingdings" panose="05000000000000000000" pitchFamily="2" charset="2"/>
              <a:buChar char="ü"/>
            </a:pP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راهنماي مداخله مختصر براي خودکشی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0" indent="0">
              <a:buNone/>
            </a:pPr>
            <a:endParaRPr lang="en-US" dirty="0"/>
          </a:p>
        </p:txBody>
      </p:sp>
    </p:spTree>
    <p:extLst>
      <p:ext uri="{BB962C8B-B14F-4D97-AF65-F5344CB8AC3E}">
        <p14:creationId xmlns:p14="http://schemas.microsoft.com/office/powerpoint/2010/main" val="242070308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20140" y="554980"/>
            <a:ext cx="8046720" cy="5078313"/>
          </a:xfrm>
          <a:prstGeom prst="rect">
            <a:avLst/>
          </a:prstGeom>
        </p:spPr>
        <p:txBody>
          <a:bodyPr wrap="square">
            <a:spAutoFit/>
          </a:bodyPr>
          <a:lstStyle/>
          <a:p>
            <a:pPr algn="just" rtl="1">
              <a:lnSpc>
                <a:spcPct val="200000"/>
              </a:lnSpc>
            </a:pPr>
            <a:r>
              <a:rPr lang="fa-IR" b="1" spc="50" dirty="0" smtClean="0">
                <a:ln w="0"/>
                <a:effectLst>
                  <a:innerShdw blurRad="63500" dist="50800" dir="13500000">
                    <a:srgbClr val="000000">
                      <a:alpha val="50000"/>
                    </a:srgbClr>
                  </a:innerShdw>
                </a:effectLst>
                <a:cs typeface="B Titr" panose="00000700000000000000" pitchFamily="2" charset="-78"/>
              </a:rPr>
              <a:t>مروری بر جلسه</a:t>
            </a:r>
            <a:endParaRPr lang="en-US" b="1" spc="50" dirty="0">
              <a:ln w="0"/>
              <a:effectLst>
                <a:innerShdw blurRad="63500" dist="50800" dir="13500000">
                  <a:srgbClr val="000000">
                    <a:alpha val="50000"/>
                  </a:srgbClr>
                </a:innerShdw>
              </a:effectLst>
              <a:cs typeface="B Titr" panose="00000700000000000000" pitchFamily="2" charset="-78"/>
            </a:endParaRPr>
          </a:p>
          <a:p>
            <a:pPr algn="just" rtl="1">
              <a:lnSpc>
                <a:spcPct val="200000"/>
              </a:lnSpc>
            </a:pP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مدیریت خودکشی مستلزم همکاري بیمار و درمانگر است، بدین معنا که درمانگر باید با بیمار کار کند و نه اینکه روي او کار شود. در واقع، بیمار باید احساس کند بخشی از تیم درمانی است. چنین ارتباطی بویژه در مورد بیماري که تمایلات خودکشی دارد مهم است زیرا  متوجه می شود که می تواند در نتیجه درمان، گزینه هاي دیگري غیر از خودکشی را پیدا کرده و مشکلات خود را حل کند. آنها نیاز دارند بدانند که این فقط درمانگر نیست که می داند چطور مشکلات آنها را حل کند. اگر چنین ارتباطی شکل نگیرد، ممکن است ناامیدي بیمار تشدید شده و منجر به این باور شود که " ببین، من حتی نمی توانم زندگیم را مدیریت کنم. دیگران باید به من بگویند چه کار کنم ".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p:txBody>
      </p:sp>
    </p:spTree>
    <p:extLst>
      <p:ext uri="{BB962C8B-B14F-4D97-AF65-F5344CB8AC3E}">
        <p14:creationId xmlns:p14="http://schemas.microsoft.com/office/powerpoint/2010/main" val="388124875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60120" y="1596089"/>
            <a:ext cx="8321040" cy="1710725"/>
          </a:xfrm>
          <a:prstGeom prst="rect">
            <a:avLst/>
          </a:prstGeom>
        </p:spPr>
        <p:txBody>
          <a:bodyPr wrap="square">
            <a:spAutoFit/>
          </a:bodyPr>
          <a:lstStyle/>
          <a:p>
            <a:pPr marL="264795" indent="-6350" algn="just" rtl="1">
              <a:lnSpc>
                <a:spcPct val="200000"/>
              </a:lnSpc>
              <a:spcAft>
                <a:spcPts val="175"/>
              </a:spcAft>
            </a:pPr>
            <a:r>
              <a:rPr lang="fa-IR" b="1" spc="50" dirty="0" smtClean="0">
                <a:ln w="0"/>
                <a:effectLst>
                  <a:innerShdw blurRad="63500" dist="50800" dir="13500000">
                    <a:srgbClr val="000000">
                      <a:alpha val="50000"/>
                    </a:srgbClr>
                  </a:innerShdw>
                </a:effectLst>
                <a:cs typeface="B Nazanin" panose="00000400000000000000" pitchFamily="2" charset="-78"/>
              </a:rPr>
              <a:t>1-</a:t>
            </a:r>
            <a:r>
              <a:rPr lang="ar-SA" b="1" spc="50" dirty="0" smtClean="0">
                <a:ln w="0"/>
                <a:effectLst>
                  <a:innerShdw blurRad="63500" dist="50800" dir="13500000">
                    <a:srgbClr val="000000">
                      <a:alpha val="50000"/>
                    </a:srgbClr>
                  </a:innerShdw>
                </a:effectLst>
                <a:cs typeface="B Nazanin" panose="00000400000000000000" pitchFamily="2" charset="-78"/>
              </a:rPr>
              <a:t> </a:t>
            </a:r>
            <a:r>
              <a:rPr lang="ar-SA" b="1" spc="50" dirty="0">
                <a:ln w="0"/>
                <a:effectLst>
                  <a:innerShdw blurRad="63500" dist="50800" dir="13500000">
                    <a:srgbClr val="000000">
                      <a:alpha val="50000"/>
                    </a:srgbClr>
                  </a:innerShdw>
                </a:effectLst>
                <a:cs typeface="B Nazanin" panose="00000400000000000000" pitchFamily="2" charset="-78"/>
              </a:rPr>
              <a:t>آموزش روانی  </a:t>
            </a:r>
            <a:endParaRPr lang="en-US" b="1" spc="50" dirty="0">
              <a:ln w="0"/>
              <a:effectLst>
                <a:innerShdw blurRad="63500" dist="50800" dir="13500000">
                  <a:srgbClr val="000000">
                    <a:alpha val="50000"/>
                  </a:srgbClr>
                </a:innerShdw>
              </a:effectLst>
              <a:cs typeface="B Nazanin" panose="00000400000000000000" pitchFamily="2" charset="-78"/>
            </a:endParaRPr>
          </a:p>
          <a:p>
            <a:pPr algn="just" rtl="1">
              <a:lnSpc>
                <a:spcPct val="200000"/>
              </a:lnSpc>
            </a:pP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در این قسمت یک سري اطلاعات پایه اي در مورد علل خودکشی و درمان هاي آن در اختیار مراجع قرار دهید تا انگیزه وي براي ادامه درمان و مشارکت فعال در آن افزایش پیدا کند</a:t>
            </a:r>
            <a:r>
              <a:rPr lang="ar-SA" dirty="0">
                <a:solidFill>
                  <a:srgbClr val="000000"/>
                </a:solidFill>
                <a:latin typeface="B Mitra" panose="00000400000000000000" pitchFamily="2" charset="-78"/>
                <a:ea typeface="B Mitra" panose="00000400000000000000" pitchFamily="2" charset="-78"/>
                <a:cs typeface="B Mitra" panose="00000400000000000000" pitchFamily="2" charset="-78"/>
              </a:rPr>
              <a:t>. </a:t>
            </a:r>
            <a:endParaRPr lang="fa-IR" dirty="0"/>
          </a:p>
        </p:txBody>
      </p:sp>
    </p:spTree>
    <p:extLst>
      <p:ext uri="{BB962C8B-B14F-4D97-AF65-F5344CB8AC3E}">
        <p14:creationId xmlns:p14="http://schemas.microsoft.com/office/powerpoint/2010/main" val="419949694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4390" y="742161"/>
            <a:ext cx="8172450" cy="4652556"/>
          </a:xfrm>
          <a:prstGeom prst="rect">
            <a:avLst/>
          </a:prstGeom>
        </p:spPr>
        <p:txBody>
          <a:bodyPr wrap="square">
            <a:spAutoFit/>
          </a:bodyPr>
          <a:lstStyle/>
          <a:p>
            <a:pPr marL="264795" indent="-6350" algn="just" rtl="1">
              <a:lnSpc>
                <a:spcPct val="200000"/>
              </a:lnSpc>
              <a:spcAft>
                <a:spcPts val="235"/>
              </a:spcAft>
            </a:pPr>
            <a:r>
              <a:rPr lang="fa-IR" b="1" spc="50" dirty="0" smtClean="0">
                <a:ln w="0"/>
                <a:effectLst>
                  <a:innerShdw blurRad="63500" dist="50800" dir="13500000">
                    <a:srgbClr val="000000">
                      <a:alpha val="50000"/>
                    </a:srgbClr>
                  </a:innerShdw>
                </a:effectLst>
                <a:cs typeface="B Nazanin" panose="00000400000000000000" pitchFamily="2" charset="-78"/>
              </a:rPr>
              <a:t>2- </a:t>
            </a:r>
            <a:r>
              <a:rPr lang="ar-SA" b="1" spc="50" dirty="0" smtClean="0">
                <a:ln w="0"/>
                <a:effectLst>
                  <a:innerShdw blurRad="63500" dist="50800" dir="13500000">
                    <a:srgbClr val="000000">
                      <a:alpha val="50000"/>
                    </a:srgbClr>
                  </a:innerShdw>
                </a:effectLst>
                <a:cs typeface="B Nazanin" panose="00000400000000000000" pitchFamily="2" charset="-78"/>
              </a:rPr>
              <a:t> مقابله با خودکشی  </a:t>
            </a:r>
            <a:endParaRPr lang="en-US" b="1" spc="50" dirty="0" smtClean="0">
              <a:ln w="0"/>
              <a:effectLst>
                <a:innerShdw blurRad="63500" dist="50800" dir="13500000">
                  <a:srgbClr val="000000">
                    <a:alpha val="50000"/>
                  </a:srgbClr>
                </a:innerShdw>
              </a:effectLst>
              <a:cs typeface="B Nazanin" panose="00000400000000000000" pitchFamily="2" charset="-78"/>
            </a:endParaRPr>
          </a:p>
          <a:p>
            <a:pPr marL="271780" indent="-6350" algn="just" rtl="1">
              <a:lnSpc>
                <a:spcPct val="200000"/>
              </a:lnSpc>
              <a:spcAft>
                <a:spcPts val="175"/>
              </a:spcAft>
            </a:pPr>
            <a:r>
              <a:rPr lang="ar-SA" b="1" spc="50" dirty="0" smtClean="0">
                <a:ln w="0"/>
                <a:solidFill>
                  <a:srgbClr val="002060"/>
                </a:solidFill>
                <a:effectLst>
                  <a:innerShdw blurRad="63500" dist="50800" dir="13500000">
                    <a:srgbClr val="000000">
                      <a:alpha val="50000"/>
                    </a:srgbClr>
                  </a:innerShdw>
                </a:effectLst>
                <a:cs typeface="B Nazanin" panose="00000400000000000000" pitchFamily="2" charset="-78"/>
              </a:rPr>
              <a:t>افکار خودکشی وقتی پیش می آید که افراد وضعیت خود را به صورت زیر تجربه می کنند:  </a:t>
            </a:r>
            <a:endParaRPr lang="en-US" b="1" spc="50" dirty="0" smtClean="0">
              <a:ln w="0"/>
              <a:solidFill>
                <a:srgbClr val="002060"/>
              </a:solidFill>
              <a:effectLst>
                <a:innerShdw blurRad="63500" dist="50800" dir="13500000">
                  <a:srgbClr val="000000">
                    <a:alpha val="50000"/>
                  </a:srgbClr>
                </a:innerShdw>
              </a:effectLst>
              <a:cs typeface="B Nazanin" panose="00000400000000000000" pitchFamily="2" charset="-78"/>
            </a:endParaRPr>
          </a:p>
          <a:p>
            <a:pPr lvl="0" algn="just" rtl="1" fontAlgn="base">
              <a:lnSpc>
                <a:spcPct val="200000"/>
              </a:lnSpc>
              <a:spcAft>
                <a:spcPts val="300"/>
              </a:spcAft>
              <a:buClr>
                <a:srgbClr val="000000"/>
              </a:buClr>
              <a:buSzPts val="1300"/>
            </a:pPr>
            <a:r>
              <a:rPr lang="fa-IR" b="1" spc="50" dirty="0" smtClean="0">
                <a:ln w="0"/>
                <a:solidFill>
                  <a:srgbClr val="002060"/>
                </a:solidFill>
                <a:effectLst>
                  <a:innerShdw blurRad="63500" dist="50800" dir="13500000">
                    <a:srgbClr val="000000">
                      <a:alpha val="50000"/>
                    </a:srgbClr>
                  </a:innerShdw>
                </a:effectLst>
                <a:cs typeface="B Nazanin" panose="00000400000000000000" pitchFamily="2" charset="-78"/>
              </a:rPr>
              <a:t>1)</a:t>
            </a:r>
            <a:r>
              <a:rPr lang="ar-SA" b="1" spc="50" dirty="0" smtClean="0">
                <a:ln w="0"/>
                <a:solidFill>
                  <a:srgbClr val="002060"/>
                </a:solidFill>
                <a:effectLst>
                  <a:innerShdw blurRad="63500" dist="50800" dir="13500000">
                    <a:srgbClr val="000000">
                      <a:alpha val="50000"/>
                    </a:srgbClr>
                  </a:innerShdw>
                </a:effectLst>
                <a:cs typeface="B Nazanin" panose="00000400000000000000" pitchFamily="2" charset="-78"/>
              </a:rPr>
              <a:t>غیرقابل تحمل- موقعیت زندگیشان بقدري دردناك است که غیرقابل تحمل به نظر می رسد  </a:t>
            </a:r>
            <a:endParaRPr lang="en-US" b="1" spc="50" dirty="0" smtClean="0">
              <a:ln w="0"/>
              <a:solidFill>
                <a:srgbClr val="002060"/>
              </a:solidFill>
              <a:effectLst>
                <a:innerShdw blurRad="63500" dist="50800" dir="13500000">
                  <a:srgbClr val="000000">
                    <a:alpha val="50000"/>
                  </a:srgbClr>
                </a:innerShdw>
              </a:effectLst>
              <a:cs typeface="B Nazanin" panose="00000400000000000000" pitchFamily="2" charset="-78"/>
            </a:endParaRPr>
          </a:p>
          <a:p>
            <a:pPr lvl="0" algn="just" rtl="1" fontAlgn="base">
              <a:lnSpc>
                <a:spcPct val="200000"/>
              </a:lnSpc>
              <a:spcAft>
                <a:spcPts val="300"/>
              </a:spcAft>
              <a:buClr>
                <a:srgbClr val="000000"/>
              </a:buClr>
              <a:buSzPts val="1300"/>
            </a:pPr>
            <a:r>
              <a:rPr lang="fa-IR" b="1" spc="50" dirty="0" smtClean="0">
                <a:ln w="0"/>
                <a:solidFill>
                  <a:srgbClr val="002060"/>
                </a:solidFill>
                <a:effectLst>
                  <a:innerShdw blurRad="63500" dist="50800" dir="13500000">
                    <a:srgbClr val="000000">
                      <a:alpha val="50000"/>
                    </a:srgbClr>
                  </a:innerShdw>
                </a:effectLst>
                <a:cs typeface="B Nazanin" panose="00000400000000000000" pitchFamily="2" charset="-78"/>
              </a:rPr>
              <a:t>2) </a:t>
            </a:r>
            <a:r>
              <a:rPr lang="ar-SA" b="1" spc="50" dirty="0" smtClean="0">
                <a:ln w="0"/>
                <a:solidFill>
                  <a:srgbClr val="002060"/>
                </a:solidFill>
                <a:effectLst>
                  <a:innerShdw blurRad="63500" dist="50800" dir="13500000">
                    <a:srgbClr val="000000">
                      <a:alpha val="50000"/>
                    </a:srgbClr>
                  </a:innerShdw>
                </a:effectLst>
                <a:cs typeface="B Nazanin" panose="00000400000000000000" pitchFamily="2" charset="-78"/>
              </a:rPr>
              <a:t>بی پایان - به نظر می رسد که آن همیشه همینطور خواهد بود  </a:t>
            </a:r>
            <a:endParaRPr lang="en-US" b="1" spc="50" dirty="0" smtClean="0">
              <a:ln w="0"/>
              <a:solidFill>
                <a:srgbClr val="002060"/>
              </a:solidFill>
              <a:effectLst>
                <a:innerShdw blurRad="63500" dist="50800" dir="13500000">
                  <a:srgbClr val="000000">
                    <a:alpha val="50000"/>
                  </a:srgbClr>
                </a:innerShdw>
              </a:effectLst>
              <a:cs typeface="B Nazanin" panose="00000400000000000000" pitchFamily="2" charset="-78"/>
            </a:endParaRPr>
          </a:p>
          <a:p>
            <a:pPr lvl="0" algn="just" rtl="1" fontAlgn="base">
              <a:lnSpc>
                <a:spcPct val="200000"/>
              </a:lnSpc>
              <a:spcAft>
                <a:spcPts val="25"/>
              </a:spcAft>
              <a:buClr>
                <a:srgbClr val="000000"/>
              </a:buClr>
              <a:buSzPts val="1300"/>
            </a:pPr>
            <a:r>
              <a:rPr lang="fa-IR" b="1" spc="50" dirty="0" smtClean="0">
                <a:ln w="0"/>
                <a:solidFill>
                  <a:srgbClr val="002060"/>
                </a:solidFill>
                <a:effectLst>
                  <a:innerShdw blurRad="63500" dist="50800" dir="13500000">
                    <a:srgbClr val="000000">
                      <a:alpha val="50000"/>
                    </a:srgbClr>
                  </a:innerShdw>
                </a:effectLst>
                <a:cs typeface="B Nazanin" panose="00000400000000000000" pitchFamily="2" charset="-78"/>
              </a:rPr>
              <a:t>3) </a:t>
            </a:r>
            <a:r>
              <a:rPr lang="ar-SA" b="1" spc="50" dirty="0" smtClean="0">
                <a:ln w="0"/>
                <a:solidFill>
                  <a:srgbClr val="002060"/>
                </a:solidFill>
                <a:effectLst>
                  <a:innerShdw blurRad="63500" dist="50800" dir="13500000">
                    <a:srgbClr val="000000">
                      <a:alpha val="50000"/>
                    </a:srgbClr>
                  </a:innerShdw>
                </a:effectLst>
                <a:cs typeface="B Nazanin" panose="00000400000000000000" pitchFamily="2" charset="-78"/>
              </a:rPr>
              <a:t>غیرقابل فرار - به نظر می رسد هر کاري انجام دهند هیچ تغییري ایجاد نخواهد شد و تجربه اشان تغییر نخواهد کرد. </a:t>
            </a:r>
            <a:r>
              <a:rPr lang="fa-IR" b="1" spc="50" dirty="0" smtClean="0">
                <a:ln w="0"/>
                <a:solidFill>
                  <a:srgbClr val="002060"/>
                </a:solidFill>
                <a:effectLst>
                  <a:innerShdw blurRad="63500" dist="50800" dir="13500000">
                    <a:srgbClr val="000000">
                      <a:alpha val="50000"/>
                    </a:srgbClr>
                  </a:innerShdw>
                </a:effectLst>
                <a:cs typeface="B Nazanin" panose="00000400000000000000" pitchFamily="2" charset="-78"/>
              </a:rPr>
              <a:t>بنابراین دو راه برای پشت سر گذاشتن این زمان سخت وجود دارد؛ کاهش دردو افزایش و تقویت ظرفیت های مقابله ای</a:t>
            </a:r>
            <a:endParaRPr lang="en-US" b="1" spc="50" dirty="0" smtClean="0">
              <a:ln w="0"/>
              <a:solidFill>
                <a:srgbClr val="002060"/>
              </a:solidFill>
              <a:effectLst>
                <a:innerShdw blurRad="63500" dist="50800" dir="13500000">
                  <a:srgbClr val="000000">
                    <a:alpha val="50000"/>
                  </a:srgbClr>
                </a:innerShdw>
              </a:effectLst>
              <a:cs typeface="B Nazanin" panose="00000400000000000000" pitchFamily="2" charset="-78"/>
            </a:endParaRPr>
          </a:p>
          <a:p>
            <a:pPr marL="264795" indent="-6350" algn="just" rtl="1">
              <a:lnSpc>
                <a:spcPct val="200000"/>
              </a:lnSpc>
              <a:spcAft>
                <a:spcPts val="235"/>
              </a:spcAft>
            </a:pP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p:txBody>
      </p:sp>
    </p:spTree>
    <p:extLst>
      <p:ext uri="{BB962C8B-B14F-4D97-AF65-F5344CB8AC3E}">
        <p14:creationId xmlns:p14="http://schemas.microsoft.com/office/powerpoint/2010/main" val="214946678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71110" y="1118468"/>
            <a:ext cx="4506684" cy="3544560"/>
          </a:xfrm>
          <a:prstGeom prst="rect">
            <a:avLst/>
          </a:prstGeom>
        </p:spPr>
        <p:txBody>
          <a:bodyPr wrap="square">
            <a:spAutoFit/>
          </a:bodyPr>
          <a:lstStyle/>
          <a:p>
            <a:pPr marL="264795" indent="-6350" algn="r" rtl="1">
              <a:lnSpc>
                <a:spcPct val="200000"/>
              </a:lnSpc>
              <a:spcAft>
                <a:spcPts val="235"/>
              </a:spcAft>
            </a:pPr>
            <a:r>
              <a:rPr lang="ar-SA" b="1" spc="50" dirty="0">
                <a:ln w="0"/>
                <a:effectLst>
                  <a:innerShdw blurRad="63500" dist="50800" dir="13500000">
                    <a:srgbClr val="000000">
                      <a:alpha val="50000"/>
                    </a:srgbClr>
                  </a:innerShdw>
                </a:effectLst>
                <a:cs typeface="B Titr" panose="00000700000000000000" pitchFamily="2" charset="-78"/>
              </a:rPr>
              <a:t>گام اول-  کاهش درد   </a:t>
            </a:r>
            <a:endParaRPr lang="fa-IR" b="1" spc="50" dirty="0">
              <a:ln w="0"/>
              <a:effectLst>
                <a:innerShdw blurRad="63500" dist="50800" dir="13500000">
                  <a:srgbClr val="000000">
                    <a:alpha val="50000"/>
                  </a:srgbClr>
                </a:innerShdw>
              </a:effectLst>
              <a:cs typeface="B Titr" panose="00000700000000000000" pitchFamily="2" charset="-78"/>
            </a:endParaRPr>
          </a:p>
          <a:p>
            <a:pPr marL="264795" indent="-6350" algn="r" rtl="1">
              <a:lnSpc>
                <a:spcPct val="200000"/>
              </a:lnSpc>
              <a:spcAft>
                <a:spcPts val="235"/>
              </a:spcAft>
            </a:pPr>
            <a:r>
              <a:rPr lang="fa-IR" b="1" spc="50" dirty="0" smtClean="0">
                <a:ln w="0"/>
                <a:solidFill>
                  <a:srgbClr val="002060"/>
                </a:solidFill>
                <a:effectLst>
                  <a:innerShdw blurRad="63500" dist="50800" dir="13500000">
                    <a:srgbClr val="000000">
                      <a:alpha val="50000"/>
                    </a:srgbClr>
                  </a:innerShdw>
                </a:effectLst>
                <a:cs typeface="B Nazanin" panose="00000400000000000000" pitchFamily="2" charset="-78"/>
              </a:rPr>
              <a:t>1) </a:t>
            </a:r>
            <a:r>
              <a:rPr lang="ar-SA" b="1" spc="50" dirty="0" smtClean="0">
                <a:ln w="0"/>
                <a:solidFill>
                  <a:srgbClr val="002060"/>
                </a:solidFill>
                <a:effectLst>
                  <a:innerShdw blurRad="63500" dist="50800" dir="13500000">
                    <a:srgbClr val="000000">
                      <a:alpha val="50000"/>
                    </a:srgbClr>
                  </a:innerShdw>
                </a:effectLst>
                <a:cs typeface="B Nazanin" panose="00000400000000000000" pitchFamily="2" charset="-78"/>
              </a:rPr>
              <a:t>آرام </a:t>
            </a: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سازي خود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264795" indent="-6350" algn="r" rtl="1">
              <a:lnSpc>
                <a:spcPct val="200000"/>
              </a:lnSpc>
              <a:spcAft>
                <a:spcPts val="235"/>
              </a:spcAft>
            </a:pPr>
            <a:r>
              <a:rPr lang="fa-IR" b="1" spc="50" dirty="0" smtClean="0">
                <a:ln w="0"/>
                <a:solidFill>
                  <a:srgbClr val="002060"/>
                </a:solidFill>
                <a:effectLst>
                  <a:innerShdw blurRad="63500" dist="50800" dir="13500000">
                    <a:srgbClr val="000000">
                      <a:alpha val="50000"/>
                    </a:srgbClr>
                  </a:innerShdw>
                </a:effectLst>
                <a:cs typeface="B Nazanin" panose="00000400000000000000" pitchFamily="2" charset="-78"/>
              </a:rPr>
              <a:t>2)</a:t>
            </a:r>
            <a:r>
              <a:rPr lang="ar-SA" b="1" spc="50" dirty="0" smtClean="0">
                <a:ln w="0"/>
                <a:solidFill>
                  <a:srgbClr val="002060"/>
                </a:solidFill>
                <a:effectLst>
                  <a:innerShdw blurRad="63500" dist="50800" dir="13500000">
                    <a:srgbClr val="000000">
                      <a:alpha val="50000"/>
                    </a:srgbClr>
                  </a:innerShdw>
                </a:effectLst>
                <a:cs typeface="B Nazanin" panose="00000400000000000000" pitchFamily="2" charset="-78"/>
              </a:rPr>
              <a:t> </a:t>
            </a: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پرت کردن حواس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264795" lvl="0" indent="-6350" algn="r" rtl="1">
              <a:lnSpc>
                <a:spcPct val="200000"/>
              </a:lnSpc>
              <a:spcAft>
                <a:spcPts val="235"/>
              </a:spcAft>
            </a:pPr>
            <a:r>
              <a:rPr lang="fa-IR" b="1" spc="50" dirty="0">
                <a:ln w="0"/>
                <a:solidFill>
                  <a:srgbClr val="002060"/>
                </a:solidFill>
                <a:effectLst>
                  <a:innerShdw blurRad="63500" dist="50800" dir="13500000">
                    <a:srgbClr val="000000">
                      <a:alpha val="50000"/>
                    </a:srgbClr>
                  </a:innerShdw>
                </a:effectLst>
                <a:cs typeface="B Nazanin" panose="00000400000000000000" pitchFamily="2" charset="-78"/>
              </a:rPr>
              <a:t>3) </a:t>
            </a: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خودگویی مثبت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264795" lvl="0" indent="-6350" algn="r" rtl="1">
              <a:lnSpc>
                <a:spcPct val="200000"/>
              </a:lnSpc>
              <a:spcAft>
                <a:spcPts val="235"/>
              </a:spcAft>
            </a:pPr>
            <a:r>
              <a:rPr lang="fa-IR" b="1" spc="50" dirty="0">
                <a:ln w="0"/>
                <a:solidFill>
                  <a:srgbClr val="002060"/>
                </a:solidFill>
                <a:effectLst>
                  <a:innerShdw blurRad="63500" dist="50800" dir="13500000">
                    <a:srgbClr val="000000">
                      <a:alpha val="50000"/>
                    </a:srgbClr>
                  </a:innerShdw>
                </a:effectLst>
                <a:cs typeface="B Nazanin" panose="00000400000000000000" pitchFamily="2" charset="-78"/>
              </a:rPr>
              <a:t>4)</a:t>
            </a: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 مراقبت از خود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264795" indent="-6350" algn="r" rtl="1">
              <a:lnSpc>
                <a:spcPct val="200000"/>
              </a:lnSpc>
              <a:spcAft>
                <a:spcPts val="235"/>
              </a:spcAft>
            </a:pPr>
            <a:endParaRPr lang="en-US" dirty="0">
              <a:solidFill>
                <a:srgbClr val="000000"/>
              </a:solidFill>
              <a:latin typeface="B Mitra" panose="00000400000000000000" pitchFamily="2" charset="-78"/>
              <a:ea typeface="B Mitra" panose="00000400000000000000" pitchFamily="2" charset="-78"/>
              <a:cs typeface="B Mitra" panose="00000400000000000000" pitchFamily="2" charset="-78"/>
            </a:endParaRPr>
          </a:p>
        </p:txBody>
      </p:sp>
    </p:spTree>
    <p:extLst>
      <p:ext uri="{BB962C8B-B14F-4D97-AF65-F5344CB8AC3E}">
        <p14:creationId xmlns:p14="http://schemas.microsoft.com/office/powerpoint/2010/main" val="343103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38628" y="1067577"/>
            <a:ext cx="8723085" cy="3349635"/>
          </a:xfrm>
          <a:prstGeom prst="rect">
            <a:avLst/>
          </a:prstGeom>
        </p:spPr>
        <p:txBody>
          <a:bodyPr wrap="square">
            <a:spAutoFit/>
          </a:bodyPr>
          <a:lstStyle/>
          <a:p>
            <a:pPr marL="264795" indent="-6350" algn="just" rtl="1">
              <a:lnSpc>
                <a:spcPct val="150000"/>
              </a:lnSpc>
              <a:spcAft>
                <a:spcPts val="175"/>
              </a:spcAft>
            </a:pPr>
            <a:r>
              <a:rPr lang="ar-SA" sz="2000" b="1" spc="50" dirty="0">
                <a:ln w="0"/>
                <a:effectLst>
                  <a:innerShdw blurRad="63500" dist="50800" dir="13500000">
                    <a:srgbClr val="000000">
                      <a:alpha val="50000"/>
                    </a:srgbClr>
                  </a:innerShdw>
                </a:effectLst>
                <a:cs typeface="B Titr" panose="00000700000000000000" pitchFamily="2" charset="-78"/>
              </a:rPr>
              <a:t>علت خودکشی  </a:t>
            </a:r>
            <a:endParaRPr lang="en-US" sz="2000" b="1" spc="50" dirty="0">
              <a:ln w="0"/>
              <a:effectLst>
                <a:innerShdw blurRad="63500" dist="50800" dir="13500000">
                  <a:srgbClr val="000000">
                    <a:alpha val="50000"/>
                  </a:srgbClr>
                </a:innerShdw>
              </a:effectLst>
              <a:cs typeface="B Titr" panose="00000700000000000000" pitchFamily="2" charset="-78"/>
            </a:endParaRPr>
          </a:p>
          <a:p>
            <a:pPr algn="just" rtl="1">
              <a:lnSpc>
                <a:spcPct val="150000"/>
              </a:lnSpc>
            </a:pP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خودکشی پدیده پیچیده اي است که از تعامل عوامل مختلف زیستی، روانی ، اجتماعی و فرهنگی و معنوي حاصل می شود. خودکشی حاصل </a:t>
            </a:r>
            <a:r>
              <a:rPr lang="ar-SA" sz="2000" b="1" spc="50" dirty="0" smtClean="0">
                <a:ln w="0"/>
                <a:solidFill>
                  <a:srgbClr val="002060"/>
                </a:solidFill>
                <a:effectLst>
                  <a:innerShdw blurRad="63500" dist="50800" dir="13500000">
                    <a:srgbClr val="000000">
                      <a:alpha val="50000"/>
                    </a:srgbClr>
                  </a:innerShdw>
                </a:effectLst>
                <a:cs typeface="B Nazanin" panose="00000400000000000000" pitchFamily="2" charset="-78"/>
              </a:rPr>
              <a:t>دردی</a:t>
            </a:r>
            <a:r>
              <a:rPr lang="fa-IR" sz="2000" b="1" spc="50" dirty="0" smtClean="0">
                <a:ln w="0"/>
                <a:solidFill>
                  <a:srgbClr val="002060"/>
                </a:solidFill>
                <a:effectLst>
                  <a:innerShdw blurRad="63500" dist="50800" dir="13500000">
                    <a:srgbClr val="000000">
                      <a:alpha val="50000"/>
                    </a:srgbClr>
                  </a:innerShdw>
                </a:effectLst>
                <a:cs typeface="B Nazanin" panose="00000400000000000000" pitchFamily="2" charset="-78"/>
              </a:rPr>
              <a:t> </a:t>
            </a:r>
            <a:r>
              <a:rPr lang="ar-SA" sz="2000" b="1" spc="50" dirty="0" smtClean="0">
                <a:ln w="0"/>
                <a:solidFill>
                  <a:srgbClr val="002060"/>
                </a:solidFill>
                <a:effectLst>
                  <a:innerShdw blurRad="63500" dist="50800" dir="13500000">
                    <a:srgbClr val="000000">
                      <a:alpha val="50000"/>
                    </a:srgbClr>
                  </a:innerShdw>
                </a:effectLst>
                <a:cs typeface="B Nazanin" panose="00000400000000000000" pitchFamily="2" charset="-78"/>
              </a:rPr>
              <a:t>عمیق</a:t>
            </a: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 نومیدي و یاس است و غلبه درد، ترس و ناامیدي را بر امید نشان می دهد. در واقع خودکشی را می توان نوعی مقابله یا رفتار مقابله اي فرض کرد که تحت دو شرایط اتفاق می افتد. </a:t>
            </a:r>
            <a:endParaRPr lang="fa-IR"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p:txBody>
      </p:sp>
    </p:spTree>
    <p:extLst>
      <p:ext uri="{BB962C8B-B14F-4D97-AF65-F5344CB8AC3E}">
        <p14:creationId xmlns:p14="http://schemas.microsoft.com/office/powerpoint/2010/main" val="57469950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آرام سازی خود</a:t>
            </a:r>
            <a:endParaRPr lang="en-US" dirty="0"/>
          </a:p>
        </p:txBody>
      </p:sp>
      <p:sp>
        <p:nvSpPr>
          <p:cNvPr id="3" name="Content Placeholder 2"/>
          <p:cNvSpPr>
            <a:spLocks noGrp="1"/>
          </p:cNvSpPr>
          <p:nvPr>
            <p:ph idx="1"/>
          </p:nvPr>
        </p:nvSpPr>
        <p:spPr/>
        <p:txBody>
          <a:bodyPr/>
          <a:lstStyle/>
          <a:p>
            <a:pPr marL="496570" indent="-1905" algn="just">
              <a:lnSpc>
                <a:spcPct val="118000"/>
              </a:lnSpc>
              <a:spcAft>
                <a:spcPts val="25"/>
              </a:spcAft>
            </a:pPr>
            <a:r>
              <a:rPr lang="ar-SA" dirty="0">
                <a:solidFill>
                  <a:srgbClr val="000000"/>
                </a:solidFill>
                <a:latin typeface="B Mitra"/>
                <a:ea typeface="B Mitra"/>
              </a:rPr>
              <a:t>به مراجع آموزش دهید کارهایی را انجام دهد که به وي کمک می کند تا احساس بهتري پیدا کند. انواع مختلفی از کارها ممکن است فرد را آرام کند ، مهم آن است که فرد از روشی استفاده کند که بیشتر ین تاثیر را براي او دارد. در زیر فهرستی از این موارد آمده است:   </a:t>
            </a:r>
            <a:endParaRPr lang="en-US" dirty="0">
              <a:solidFill>
                <a:srgbClr val="000000"/>
              </a:solidFill>
              <a:latin typeface="B Mitra"/>
              <a:ea typeface="B Mitra"/>
            </a:endParaRPr>
          </a:p>
          <a:p>
            <a:pPr marL="0" indent="0">
              <a:buNone/>
            </a:pPr>
            <a:endParaRPr lang="en-US" dirty="0"/>
          </a:p>
        </p:txBody>
      </p:sp>
    </p:spTree>
    <p:extLst>
      <p:ext uri="{BB962C8B-B14F-4D97-AF65-F5344CB8AC3E}">
        <p14:creationId xmlns:p14="http://schemas.microsoft.com/office/powerpoint/2010/main" val="406612706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lgn="just" fontAlgn="base">
              <a:lnSpc>
                <a:spcPct val="118000"/>
              </a:lnSpc>
              <a:spcAft>
                <a:spcPts val="25"/>
              </a:spcAft>
              <a:buClr>
                <a:srgbClr val="000000"/>
              </a:buClr>
              <a:buSzPts val="1300"/>
              <a:buFont typeface="Wingdings" panose="05000000000000000000" pitchFamily="2" charset="2"/>
              <a:buChar char=""/>
            </a:pPr>
            <a:r>
              <a:rPr lang="ar-SA" sz="2400" dirty="0">
                <a:solidFill>
                  <a:srgbClr val="000000"/>
                </a:solidFill>
                <a:uFill>
                  <a:solidFill>
                    <a:srgbClr val="000000"/>
                  </a:solidFill>
                </a:uFill>
                <a:latin typeface="B Titr"/>
                <a:ea typeface="Wingdings" panose="05000000000000000000" pitchFamily="2" charset="2"/>
                <a:cs typeface="Wingdings" panose="05000000000000000000" pitchFamily="2" charset="2"/>
              </a:rPr>
              <a:t>از حواس پنج گانه خود براي رسیدن به آرامش استفاده کنید: </a:t>
            </a:r>
            <a:r>
              <a:rPr lang="en-US" sz="2400" dirty="0">
                <a:solidFill>
                  <a:srgbClr val="000000"/>
                </a:solidFill>
                <a:uFill>
                  <a:solidFill>
                    <a:srgbClr val="000000"/>
                  </a:solidFill>
                </a:uFill>
                <a:latin typeface="B Titr"/>
                <a:ea typeface="Wingdings" panose="05000000000000000000" pitchFamily="2" charset="2"/>
                <a:cs typeface="Wingdings" panose="05000000000000000000" pitchFamily="2" charset="2"/>
              </a:rPr>
              <a:t>1</a:t>
            </a:r>
            <a:r>
              <a:rPr lang="ar-SA" sz="2400" dirty="0">
                <a:solidFill>
                  <a:srgbClr val="000000"/>
                </a:solidFill>
                <a:uFill>
                  <a:solidFill>
                    <a:srgbClr val="000000"/>
                  </a:solidFill>
                </a:uFill>
                <a:latin typeface="B Titr"/>
                <a:ea typeface="Wingdings" panose="05000000000000000000" pitchFamily="2" charset="2"/>
                <a:cs typeface="Wingdings" panose="05000000000000000000" pitchFamily="2" charset="2"/>
              </a:rPr>
              <a:t>) بینایی: توجه خود را روي دیدن چیزهاي خوشایندمتمرکز کنید مانند طبیعت، نقاشی، تماشاي فیلم یا برنامه مورد علاقه؛ </a:t>
            </a:r>
            <a:r>
              <a:rPr lang="en-US" sz="2400" dirty="0">
                <a:solidFill>
                  <a:srgbClr val="000000"/>
                </a:solidFill>
                <a:uFill>
                  <a:solidFill>
                    <a:srgbClr val="000000"/>
                  </a:solidFill>
                </a:uFill>
                <a:latin typeface="B Titr"/>
                <a:ea typeface="Wingdings" panose="05000000000000000000" pitchFamily="2" charset="2"/>
                <a:cs typeface="Wingdings" panose="05000000000000000000" pitchFamily="2" charset="2"/>
              </a:rPr>
              <a:t>2</a:t>
            </a:r>
            <a:r>
              <a:rPr lang="ar-SA" sz="2400" dirty="0">
                <a:solidFill>
                  <a:srgbClr val="000000"/>
                </a:solidFill>
                <a:uFill>
                  <a:solidFill>
                    <a:srgbClr val="000000"/>
                  </a:solidFill>
                </a:uFill>
                <a:latin typeface="B Titr"/>
                <a:ea typeface="Wingdings" panose="05000000000000000000" pitchFamily="2" charset="2"/>
                <a:cs typeface="Wingdings" panose="05000000000000000000" pitchFamily="2" charset="2"/>
              </a:rPr>
              <a:t>) شنوایی-  به موزیک، صداي طبیعت ، آواز پرندگان و ...گوش دهید؛ </a:t>
            </a:r>
            <a:r>
              <a:rPr lang="en-US" sz="2400" dirty="0">
                <a:solidFill>
                  <a:srgbClr val="000000"/>
                </a:solidFill>
                <a:uFill>
                  <a:solidFill>
                    <a:srgbClr val="000000"/>
                  </a:solidFill>
                </a:uFill>
                <a:latin typeface="B Titr"/>
                <a:ea typeface="Wingdings" panose="05000000000000000000" pitchFamily="2" charset="2"/>
                <a:cs typeface="Wingdings" panose="05000000000000000000" pitchFamily="2" charset="2"/>
              </a:rPr>
              <a:t>3</a:t>
            </a:r>
            <a:r>
              <a:rPr lang="ar-SA" sz="2400" dirty="0">
                <a:solidFill>
                  <a:srgbClr val="000000"/>
                </a:solidFill>
                <a:uFill>
                  <a:solidFill>
                    <a:srgbClr val="000000"/>
                  </a:solidFill>
                </a:uFill>
                <a:latin typeface="B Titr"/>
                <a:ea typeface="Wingdings" panose="05000000000000000000" pitchFamily="2" charset="2"/>
                <a:cs typeface="Wingdings" panose="05000000000000000000" pitchFamily="2" charset="2"/>
              </a:rPr>
              <a:t>) بویایی-  به بوهاي خوشایند توجه کنید مانند بوي غذاي مورد علاقه، بوي خاك نمناك ،بوي گل ها و ... ؛</a:t>
            </a:r>
            <a:r>
              <a:rPr lang="en-US" sz="2400" dirty="0">
                <a:solidFill>
                  <a:srgbClr val="000000"/>
                </a:solidFill>
                <a:uFill>
                  <a:solidFill>
                    <a:srgbClr val="000000"/>
                  </a:solidFill>
                </a:uFill>
                <a:latin typeface="B Titr"/>
                <a:ea typeface="Wingdings" panose="05000000000000000000" pitchFamily="2" charset="2"/>
                <a:cs typeface="Wingdings" panose="05000000000000000000" pitchFamily="2" charset="2"/>
              </a:rPr>
              <a:t>4</a:t>
            </a:r>
            <a:r>
              <a:rPr lang="ar-SA" sz="2400" dirty="0">
                <a:solidFill>
                  <a:srgbClr val="000000"/>
                </a:solidFill>
                <a:uFill>
                  <a:solidFill>
                    <a:srgbClr val="000000"/>
                  </a:solidFill>
                </a:uFill>
                <a:latin typeface="B Titr"/>
                <a:ea typeface="Wingdings" panose="05000000000000000000" pitchFamily="2" charset="2"/>
                <a:cs typeface="Wingdings" panose="05000000000000000000" pitchFamily="2" charset="2"/>
              </a:rPr>
              <a:t>) چشایی </a:t>
            </a:r>
            <a:r>
              <a:rPr lang="ar-SA" sz="2400" dirty="0">
                <a:solidFill>
                  <a:srgbClr val="000000"/>
                </a:solidFill>
                <a:uFill>
                  <a:solidFill>
                    <a:srgbClr val="000000"/>
                  </a:solidFill>
                </a:uFill>
                <a:latin typeface="B Titr"/>
                <a:ea typeface="Times New Roman" panose="02020603050405020304" pitchFamily="18" charset="0"/>
                <a:cs typeface="Times New Roman" panose="02020603050405020304" pitchFamily="18" charset="0"/>
              </a:rPr>
              <a:t>–</a:t>
            </a:r>
            <a:r>
              <a:rPr lang="ar-SA" sz="2400" dirty="0">
                <a:solidFill>
                  <a:srgbClr val="000000"/>
                </a:solidFill>
                <a:uFill>
                  <a:solidFill>
                    <a:srgbClr val="000000"/>
                  </a:solidFill>
                </a:uFill>
                <a:latin typeface="B Titr"/>
                <a:ea typeface="Wingdings" panose="05000000000000000000" pitchFamily="2" charset="2"/>
                <a:cs typeface="Wingdings" panose="05000000000000000000" pitchFamily="2" charset="2"/>
              </a:rPr>
              <a:t> سعی کنید طعم غذا را حس کنید؛ </a:t>
            </a:r>
            <a:r>
              <a:rPr lang="en-US" sz="2400" dirty="0">
                <a:solidFill>
                  <a:srgbClr val="000000"/>
                </a:solidFill>
                <a:uFill>
                  <a:solidFill>
                    <a:srgbClr val="000000"/>
                  </a:solidFill>
                </a:uFill>
                <a:latin typeface="B Titr"/>
                <a:ea typeface="Wingdings" panose="05000000000000000000" pitchFamily="2" charset="2"/>
                <a:cs typeface="Wingdings" panose="05000000000000000000" pitchFamily="2" charset="2"/>
              </a:rPr>
              <a:t>5</a:t>
            </a:r>
            <a:r>
              <a:rPr lang="ar-SA" sz="2400" dirty="0">
                <a:solidFill>
                  <a:srgbClr val="000000"/>
                </a:solidFill>
                <a:uFill>
                  <a:solidFill>
                    <a:srgbClr val="000000"/>
                  </a:solidFill>
                </a:uFill>
                <a:latin typeface="B Titr"/>
                <a:ea typeface="Wingdings" panose="05000000000000000000" pitchFamily="2" charset="2"/>
                <a:cs typeface="Wingdings" panose="05000000000000000000" pitchFamily="2" charset="2"/>
              </a:rPr>
              <a:t>) لامسه </a:t>
            </a:r>
            <a:r>
              <a:rPr lang="ar-SA" sz="2400" dirty="0">
                <a:solidFill>
                  <a:srgbClr val="000000"/>
                </a:solidFill>
                <a:uFill>
                  <a:solidFill>
                    <a:srgbClr val="000000"/>
                  </a:solidFill>
                </a:uFill>
                <a:latin typeface="B Titr"/>
                <a:ea typeface="Times New Roman" panose="02020603050405020304" pitchFamily="18" charset="0"/>
                <a:cs typeface="Times New Roman" panose="02020603050405020304" pitchFamily="18" charset="0"/>
              </a:rPr>
              <a:t>–</a:t>
            </a:r>
            <a:r>
              <a:rPr lang="ar-SA" sz="2400" dirty="0">
                <a:solidFill>
                  <a:srgbClr val="000000"/>
                </a:solidFill>
                <a:uFill>
                  <a:solidFill>
                    <a:srgbClr val="000000"/>
                  </a:solidFill>
                </a:uFill>
                <a:latin typeface="B Titr"/>
                <a:ea typeface="Wingdings" panose="05000000000000000000" pitchFamily="2" charset="2"/>
                <a:cs typeface="Wingdings" panose="05000000000000000000" pitchFamily="2" charset="2"/>
              </a:rPr>
              <a:t> چیزهاي نرم مثل چمن، پر پرندگان ...را </a:t>
            </a:r>
            <a:r>
              <a:rPr lang="ar-SA"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rPr>
              <a:t>لمس کنید</a:t>
            </a:r>
            <a:r>
              <a:rPr lang="ar-SA" dirty="0">
                <a:solidFill>
                  <a:srgbClr val="000000"/>
                </a:solidFill>
                <a:uFill>
                  <a:solidFill>
                    <a:srgbClr val="000000"/>
                  </a:solidFill>
                </a:uFill>
                <a:latin typeface="Wingdings" panose="05000000000000000000" pitchFamily="2" charset="2"/>
                <a:ea typeface="Times New Roman" panose="02020603050405020304" pitchFamily="18" charset="0"/>
                <a:cs typeface="Times New Roman" panose="02020603050405020304" pitchFamily="18" charset="0"/>
              </a:rPr>
              <a:t> </a:t>
            </a:r>
            <a:endParaRPr lang="en-US" u="none" strike="noStrike" dirty="0">
              <a:solidFill>
                <a:srgbClr val="000000"/>
              </a:solidFill>
              <a:effectLst/>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p:txBody>
      </p:sp>
    </p:spTree>
    <p:extLst>
      <p:ext uri="{BB962C8B-B14F-4D97-AF65-F5344CB8AC3E}">
        <p14:creationId xmlns:p14="http://schemas.microsoft.com/office/powerpoint/2010/main" val="114066516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پرت کردن حواس</a:t>
            </a:r>
            <a:endParaRPr lang="en-US" dirty="0"/>
          </a:p>
        </p:txBody>
      </p:sp>
      <p:sp>
        <p:nvSpPr>
          <p:cNvPr id="3" name="Content Placeholder 2"/>
          <p:cNvSpPr>
            <a:spLocks noGrp="1"/>
          </p:cNvSpPr>
          <p:nvPr>
            <p:ph idx="1"/>
          </p:nvPr>
        </p:nvSpPr>
        <p:spPr/>
        <p:txBody>
          <a:bodyPr/>
          <a:lstStyle/>
          <a:p>
            <a:pPr marL="260985" indent="-1905" algn="just">
              <a:lnSpc>
                <a:spcPct val="118000"/>
              </a:lnSpc>
              <a:spcAft>
                <a:spcPts val="25"/>
              </a:spcAft>
            </a:pPr>
            <a:r>
              <a:rPr lang="ar-SA" dirty="0">
                <a:solidFill>
                  <a:srgbClr val="000000"/>
                </a:solidFill>
                <a:latin typeface="B Mitra"/>
                <a:ea typeface="B Mitra"/>
              </a:rPr>
              <a:t>وقت افکار خودکشی به ذهنتان هجوم می آورد ،کار دیگري انجام دهید و توجه خود را کاملا روي کاري که انجام می دهید تمرکز کنید. برخی کارهایی که می توانید انجام دهید درزیر آمده است:  </a:t>
            </a:r>
            <a:endParaRPr lang="en-US" dirty="0">
              <a:solidFill>
                <a:srgbClr val="000000"/>
              </a:solidFill>
              <a:latin typeface="B Mitra"/>
              <a:ea typeface="B Mitra"/>
            </a:endParaRPr>
          </a:p>
          <a:p>
            <a:pPr marL="0" indent="0">
              <a:buNone/>
            </a:pPr>
            <a:endParaRPr lang="en-US" dirty="0"/>
          </a:p>
        </p:txBody>
      </p:sp>
    </p:spTree>
    <p:extLst>
      <p:ext uri="{BB962C8B-B14F-4D97-AF65-F5344CB8AC3E}">
        <p14:creationId xmlns:p14="http://schemas.microsoft.com/office/powerpoint/2010/main" val="281199195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fontAlgn="base">
              <a:lnSpc>
                <a:spcPct val="107000"/>
              </a:lnSpc>
              <a:spcAft>
                <a:spcPts val="175"/>
              </a:spcAft>
              <a:buClr>
                <a:srgbClr val="000000"/>
              </a:buClr>
              <a:buSzPts val="1300"/>
              <a:buFont typeface="Wingdings" panose="05000000000000000000" pitchFamily="2" charset="2"/>
              <a:buChar char=""/>
            </a:pPr>
            <a:r>
              <a:rPr lang="ar-SA"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rPr>
              <a:t>ورزش مثل قدم زدن، دویدن، دوچرخه سواري</a:t>
            </a:r>
            <a:r>
              <a:rPr lang="ar-SA" dirty="0">
                <a:solidFill>
                  <a:srgbClr val="000000"/>
                </a:solidFill>
                <a:uFill>
                  <a:solidFill>
                    <a:srgbClr val="000000"/>
                  </a:solidFill>
                </a:uFill>
                <a:latin typeface="Wingdings" panose="05000000000000000000" pitchFamily="2" charset="2"/>
                <a:ea typeface="Times New Roman" panose="02020603050405020304" pitchFamily="18" charset="0"/>
                <a:cs typeface="Times New Roman" panose="02020603050405020304" pitchFamily="18" charset="0"/>
              </a:rPr>
              <a:t> </a:t>
            </a:r>
            <a:endParaRPr lang="en-US"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lvl="0" fontAlgn="base">
              <a:lnSpc>
                <a:spcPct val="107000"/>
              </a:lnSpc>
              <a:spcAft>
                <a:spcPts val="175"/>
              </a:spcAft>
              <a:buClr>
                <a:srgbClr val="000000"/>
              </a:buClr>
              <a:buSzPts val="1300"/>
              <a:buFont typeface="Wingdings" panose="05000000000000000000" pitchFamily="2" charset="2"/>
              <a:buChar char=""/>
            </a:pPr>
            <a:r>
              <a:rPr lang="ar-SA"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rPr>
              <a:t>انجام کارهاي خانه و یا باغبانی</a:t>
            </a:r>
            <a:r>
              <a:rPr lang="ar-SA" dirty="0">
                <a:solidFill>
                  <a:srgbClr val="000000"/>
                </a:solidFill>
                <a:uFill>
                  <a:solidFill>
                    <a:srgbClr val="000000"/>
                  </a:solidFill>
                </a:uFill>
                <a:latin typeface="Wingdings" panose="05000000000000000000" pitchFamily="2" charset="2"/>
                <a:ea typeface="Times New Roman" panose="02020603050405020304" pitchFamily="18" charset="0"/>
                <a:cs typeface="Times New Roman" panose="02020603050405020304" pitchFamily="18" charset="0"/>
              </a:rPr>
              <a:t> </a:t>
            </a:r>
            <a:endParaRPr lang="en-US"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lvl="0" fontAlgn="base">
              <a:lnSpc>
                <a:spcPct val="107000"/>
              </a:lnSpc>
              <a:spcAft>
                <a:spcPts val="175"/>
              </a:spcAft>
              <a:buClr>
                <a:srgbClr val="000000"/>
              </a:buClr>
              <a:buSzPts val="1300"/>
              <a:buFont typeface="Wingdings" panose="05000000000000000000" pitchFamily="2" charset="2"/>
              <a:buChar char=""/>
            </a:pPr>
            <a:r>
              <a:rPr lang="ar-SA"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rPr>
              <a:t>انجام سایر کارهاي مورد علاقه مثل مطالعه ،تماشاي تلویزیون، رفتن به طبیعت، آشپزي، دیدار از دوستان</a:t>
            </a:r>
            <a:r>
              <a:rPr lang="ar-SA" dirty="0">
                <a:solidFill>
                  <a:srgbClr val="000000"/>
                </a:solidFill>
                <a:uFill>
                  <a:solidFill>
                    <a:srgbClr val="000000"/>
                  </a:solidFill>
                </a:uFill>
                <a:latin typeface="Wingdings" panose="05000000000000000000" pitchFamily="2" charset="2"/>
                <a:ea typeface="Times New Roman" panose="02020603050405020304" pitchFamily="18" charset="0"/>
                <a:cs typeface="Times New Roman" panose="02020603050405020304" pitchFamily="18" charset="0"/>
              </a:rPr>
              <a:t> </a:t>
            </a:r>
            <a:endParaRPr lang="en-US"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lvl="0" fontAlgn="base">
              <a:lnSpc>
                <a:spcPct val="107000"/>
              </a:lnSpc>
              <a:spcAft>
                <a:spcPts val="175"/>
              </a:spcAft>
              <a:buClr>
                <a:srgbClr val="000000"/>
              </a:buClr>
              <a:buSzPts val="1300"/>
              <a:buFont typeface="Wingdings" panose="05000000000000000000" pitchFamily="2" charset="2"/>
              <a:buChar char=""/>
            </a:pPr>
            <a:r>
              <a:rPr lang="ar-SA"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rPr>
              <a:t>انجام یک کار خلاقانه مثل نقاشی، عکاسی، نواختن موسیقی، نوشتن </a:t>
            </a:r>
            <a:r>
              <a:rPr lang="ar-SA" dirty="0">
                <a:solidFill>
                  <a:srgbClr val="000000"/>
                </a:solidFill>
                <a:uFill>
                  <a:solidFill>
                    <a:srgbClr val="000000"/>
                  </a:solidFill>
                </a:uFill>
                <a:latin typeface="Wingdings" panose="05000000000000000000" pitchFamily="2" charset="2"/>
                <a:ea typeface="Times New Roman" panose="02020603050405020304" pitchFamily="18" charset="0"/>
                <a:cs typeface="Times New Roman" panose="02020603050405020304" pitchFamily="18" charset="0"/>
              </a:rPr>
              <a:t> </a:t>
            </a:r>
            <a:endParaRPr lang="en-US"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lvl="0" fontAlgn="base">
              <a:lnSpc>
                <a:spcPct val="107000"/>
              </a:lnSpc>
              <a:spcAft>
                <a:spcPts val="175"/>
              </a:spcAft>
              <a:buClr>
                <a:srgbClr val="000000"/>
              </a:buClr>
              <a:buSzPts val="1300"/>
              <a:buFont typeface="Wingdings" panose="05000000000000000000" pitchFamily="2" charset="2"/>
              <a:buChar char=""/>
            </a:pPr>
            <a:r>
              <a:rPr lang="ar-SA"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rPr>
              <a:t>کمک به دیگران- مانند دادن غذا به پرندگان و انجام کارهاي داوطلبانه</a:t>
            </a:r>
            <a:r>
              <a:rPr lang="ar-SA" dirty="0">
                <a:solidFill>
                  <a:srgbClr val="000000"/>
                </a:solidFill>
                <a:uFill>
                  <a:solidFill>
                    <a:srgbClr val="000000"/>
                  </a:solidFill>
                </a:uFill>
                <a:latin typeface="Wingdings" panose="05000000000000000000" pitchFamily="2" charset="2"/>
                <a:ea typeface="Times New Roman" panose="02020603050405020304" pitchFamily="18" charset="0"/>
                <a:cs typeface="Times New Roman" panose="02020603050405020304" pitchFamily="18" charset="0"/>
              </a:rPr>
              <a:t> </a:t>
            </a:r>
            <a:endParaRPr lang="en-US" u="none" strike="noStrike" dirty="0">
              <a:solidFill>
                <a:srgbClr val="000000"/>
              </a:solidFill>
              <a:effectLst/>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p:txBody>
      </p:sp>
    </p:spTree>
    <p:extLst>
      <p:ext uri="{BB962C8B-B14F-4D97-AF65-F5344CB8AC3E}">
        <p14:creationId xmlns:p14="http://schemas.microsoft.com/office/powerpoint/2010/main" val="9300692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خود گویی مثبت</a:t>
            </a:r>
            <a:endParaRPr lang="en-US" dirty="0"/>
          </a:p>
        </p:txBody>
      </p:sp>
      <p:sp>
        <p:nvSpPr>
          <p:cNvPr id="3" name="Content Placeholder 2"/>
          <p:cNvSpPr>
            <a:spLocks noGrp="1"/>
          </p:cNvSpPr>
          <p:nvPr>
            <p:ph idx="1"/>
          </p:nvPr>
        </p:nvSpPr>
        <p:spPr/>
        <p:txBody>
          <a:bodyPr/>
          <a:lstStyle/>
          <a:p>
            <a:pPr marL="0" indent="0">
              <a:buNone/>
            </a:pPr>
            <a:r>
              <a:rPr lang="ar-SA" dirty="0">
                <a:solidFill>
                  <a:srgbClr val="000000"/>
                </a:solidFill>
                <a:latin typeface="B Mitra"/>
                <a:ea typeface="B Mitra"/>
                <a:cs typeface="B Mitra"/>
              </a:rPr>
              <a:t>افسردگی شیوه تفکر را تغییر می دهد و باعث می شود که با یک عینک تیره تار به خود، دنیا و آینده نگاه کنید. اگر چنین عینکی به چشم دارید احتمالا فکر می کنید هیچ چیز بهتر نخواهد شد و هیچ راهی براي حل مشکلات وجود ندارد. ولی این افکار، صداي افسردگی شماست. آنها درست نیستند و نباید براساس آنها عمل کنید. افسردگی قابل درمان است و وقتی بعدها به این روزها فکر می کنید خوشحال خواهید شد که براساس افکار امروزتان عمل نکردید و زندگی کردن را انتخاب کرده اید. </a:t>
            </a:r>
            <a:endParaRPr lang="en-US" dirty="0"/>
          </a:p>
        </p:txBody>
      </p:sp>
    </p:spTree>
    <p:extLst>
      <p:ext uri="{BB962C8B-B14F-4D97-AF65-F5344CB8AC3E}">
        <p14:creationId xmlns:p14="http://schemas.microsoft.com/office/powerpoint/2010/main" val="303548952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fontAlgn="base">
              <a:lnSpc>
                <a:spcPct val="107000"/>
              </a:lnSpc>
              <a:spcAft>
                <a:spcPts val="175"/>
              </a:spcAft>
              <a:buClr>
                <a:srgbClr val="000000"/>
              </a:buClr>
              <a:buSzPts val="1300"/>
              <a:buFont typeface="Wingdings" panose="05000000000000000000" pitchFamily="2" charset="2"/>
              <a:buChar char=""/>
            </a:pPr>
            <a:r>
              <a:rPr lang="ar-SA"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rPr>
              <a:t>من تابحال توانسته ام از پس مشکلاتم بربیایم، این را هم می توانم پشت سر بگذارم  </a:t>
            </a:r>
            <a:endParaRPr lang="en-US"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lvl="1" fontAlgn="base">
              <a:lnSpc>
                <a:spcPct val="107000"/>
              </a:lnSpc>
              <a:spcAft>
                <a:spcPts val="175"/>
              </a:spcAft>
              <a:buClr>
                <a:srgbClr val="000000"/>
              </a:buClr>
              <a:buSzPts val="1300"/>
              <a:buFont typeface="Wingdings" panose="05000000000000000000" pitchFamily="2" charset="2"/>
              <a:buChar char=""/>
            </a:pPr>
            <a:r>
              <a:rPr lang="ar-SA"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rPr>
              <a:t>گذشت زمان کمک خواهد کرد </a:t>
            </a:r>
            <a:r>
              <a:rPr lang="ar-SA" dirty="0">
                <a:solidFill>
                  <a:srgbClr val="000000"/>
                </a:solidFill>
                <a:uFill>
                  <a:solidFill>
                    <a:srgbClr val="000000"/>
                  </a:solidFill>
                </a:uFill>
                <a:latin typeface="Wingdings" panose="05000000000000000000" pitchFamily="2" charset="2"/>
                <a:ea typeface="Times New Roman" panose="02020603050405020304" pitchFamily="18" charset="0"/>
                <a:cs typeface="Times New Roman" panose="02020603050405020304" pitchFamily="18" charset="0"/>
              </a:rPr>
              <a:t> </a:t>
            </a:r>
            <a:endParaRPr lang="en-US"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lvl="1" fontAlgn="base">
              <a:lnSpc>
                <a:spcPct val="107000"/>
              </a:lnSpc>
              <a:spcAft>
                <a:spcPts val="175"/>
              </a:spcAft>
              <a:buClr>
                <a:srgbClr val="000000"/>
              </a:buClr>
              <a:buSzPts val="1300"/>
              <a:buFont typeface="Wingdings" panose="05000000000000000000" pitchFamily="2" charset="2"/>
              <a:buChar char=""/>
            </a:pPr>
            <a:r>
              <a:rPr lang="ar-SA"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rPr>
              <a:t>خودکشی یک راه حل دائمی براي یک مشکل موقتی است</a:t>
            </a:r>
            <a:r>
              <a:rPr lang="ar-SA" dirty="0">
                <a:solidFill>
                  <a:srgbClr val="000000"/>
                </a:solidFill>
                <a:uFill>
                  <a:solidFill>
                    <a:srgbClr val="000000"/>
                  </a:solidFill>
                </a:uFill>
                <a:latin typeface="Wingdings" panose="05000000000000000000" pitchFamily="2" charset="2"/>
                <a:ea typeface="Times New Roman" panose="02020603050405020304" pitchFamily="18" charset="0"/>
                <a:cs typeface="Times New Roman" panose="02020603050405020304" pitchFamily="18" charset="0"/>
              </a:rPr>
              <a:t> </a:t>
            </a:r>
            <a:endParaRPr lang="en-US"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lvl="1" fontAlgn="base">
              <a:lnSpc>
                <a:spcPct val="107000"/>
              </a:lnSpc>
              <a:spcAft>
                <a:spcPts val="175"/>
              </a:spcAft>
              <a:buClr>
                <a:srgbClr val="000000"/>
              </a:buClr>
              <a:buSzPts val="1300"/>
              <a:buFont typeface="Wingdings" panose="05000000000000000000" pitchFamily="2" charset="2"/>
              <a:buChar char=""/>
            </a:pPr>
            <a:r>
              <a:rPr lang="ar-SA"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rPr>
              <a:t>خودکشی راهی است که برگشتی ندارد</a:t>
            </a:r>
            <a:r>
              <a:rPr lang="ar-SA" dirty="0">
                <a:solidFill>
                  <a:srgbClr val="000000"/>
                </a:solidFill>
                <a:uFill>
                  <a:solidFill>
                    <a:srgbClr val="000000"/>
                  </a:solidFill>
                </a:uFill>
                <a:latin typeface="Wingdings" panose="05000000000000000000" pitchFamily="2" charset="2"/>
                <a:ea typeface="Times New Roman" panose="02020603050405020304" pitchFamily="18" charset="0"/>
                <a:cs typeface="Times New Roman" panose="02020603050405020304" pitchFamily="18" charset="0"/>
              </a:rPr>
              <a:t> </a:t>
            </a:r>
            <a:endParaRPr lang="en-US"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lvl="1" fontAlgn="base">
              <a:lnSpc>
                <a:spcPct val="107000"/>
              </a:lnSpc>
              <a:spcAft>
                <a:spcPts val="175"/>
              </a:spcAft>
              <a:buClr>
                <a:srgbClr val="000000"/>
              </a:buClr>
              <a:buSzPts val="1300"/>
              <a:buFont typeface="Wingdings" panose="05000000000000000000" pitchFamily="2" charset="2"/>
              <a:buChar char=""/>
            </a:pPr>
            <a:r>
              <a:rPr lang="ar-SA"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rPr>
              <a:t>افسردگی می گذرد و حالم بهتر خواهد شد</a:t>
            </a:r>
            <a:r>
              <a:rPr lang="ar-SA" dirty="0">
                <a:solidFill>
                  <a:srgbClr val="000000"/>
                </a:solidFill>
                <a:uFill>
                  <a:solidFill>
                    <a:srgbClr val="000000"/>
                  </a:solidFill>
                </a:uFill>
                <a:latin typeface="Wingdings" panose="05000000000000000000" pitchFamily="2" charset="2"/>
                <a:ea typeface="Times New Roman" panose="02020603050405020304" pitchFamily="18" charset="0"/>
                <a:cs typeface="Times New Roman" panose="02020603050405020304" pitchFamily="18" charset="0"/>
              </a:rPr>
              <a:t> </a:t>
            </a:r>
            <a:endParaRPr lang="en-US"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marL="0" indent="0">
              <a:buNone/>
            </a:pPr>
            <a:endParaRPr lang="en-US" dirty="0"/>
          </a:p>
        </p:txBody>
      </p:sp>
    </p:spTree>
    <p:extLst>
      <p:ext uri="{BB962C8B-B14F-4D97-AF65-F5344CB8AC3E}">
        <p14:creationId xmlns:p14="http://schemas.microsoft.com/office/powerpoint/2010/main" val="162843521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مراقبت از خود</a:t>
            </a:r>
            <a:endParaRPr lang="en-US" dirty="0"/>
          </a:p>
        </p:txBody>
      </p:sp>
      <p:sp>
        <p:nvSpPr>
          <p:cNvPr id="3" name="Content Placeholder 2"/>
          <p:cNvSpPr>
            <a:spLocks noGrp="1"/>
          </p:cNvSpPr>
          <p:nvPr>
            <p:ph idx="1"/>
          </p:nvPr>
        </p:nvSpPr>
        <p:spPr/>
        <p:txBody>
          <a:bodyPr/>
          <a:lstStyle/>
          <a:p>
            <a:pPr marL="0" indent="0">
              <a:buNone/>
            </a:pPr>
            <a:r>
              <a:rPr lang="ar-SA" dirty="0">
                <a:solidFill>
                  <a:srgbClr val="000000"/>
                </a:solidFill>
                <a:latin typeface="B Mitra"/>
                <a:ea typeface="B Mitra"/>
                <a:cs typeface="B Mitra"/>
              </a:rPr>
              <a:t>در زمانی که افکار خودکشی وجود دارد ممکن است اهمیتی به خود و سلامت جسمی و روانی تان ندهید ولی این کار شما را در وضعیت بدتري قرار داده و تنش و ناراحتی شما را بیشتر کند.</a:t>
            </a:r>
            <a:endParaRPr lang="en-US" dirty="0"/>
          </a:p>
        </p:txBody>
      </p:sp>
    </p:spTree>
    <p:extLst>
      <p:ext uri="{BB962C8B-B14F-4D97-AF65-F5344CB8AC3E}">
        <p14:creationId xmlns:p14="http://schemas.microsoft.com/office/powerpoint/2010/main" val="173386427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lgn="just" fontAlgn="base">
              <a:lnSpc>
                <a:spcPct val="118000"/>
              </a:lnSpc>
              <a:spcAft>
                <a:spcPts val="25"/>
              </a:spcAft>
              <a:buClr>
                <a:srgbClr val="000000"/>
              </a:buClr>
              <a:buSzPts val="1300"/>
              <a:buFont typeface="Wingdings" panose="05000000000000000000" pitchFamily="2" charset="2"/>
              <a:buChar char=""/>
            </a:pPr>
            <a:r>
              <a:rPr lang="ar-SA"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rPr>
              <a:t>سعی کنید خوب بخوابید، به میزان کافی غذا بخورید، ورزش کنید و از مصرف الکل و مواد اجتناب کنید. براي این منظور می توانید یک برنامه روزانه براي خود درست کنید و تلاش کنید به آن وفادار باشید. براي مثال برنامه ریزي کنید در یک ساعت مشخص از خواب بلند شوید، سر ساعت خاصی به رختخواب بروید، براي صبح یا بعد ازظهر یک ورزش سبک را انجام دهید.</a:t>
            </a:r>
            <a:r>
              <a:rPr lang="ar-SA" dirty="0">
                <a:solidFill>
                  <a:srgbClr val="000000"/>
                </a:solidFill>
                <a:uFill>
                  <a:solidFill>
                    <a:srgbClr val="000000"/>
                  </a:solidFill>
                </a:uFill>
                <a:latin typeface="Wingdings" panose="05000000000000000000" pitchFamily="2" charset="2"/>
                <a:ea typeface="Times New Roman" panose="02020603050405020304" pitchFamily="18" charset="0"/>
                <a:cs typeface="Times New Roman" panose="02020603050405020304" pitchFamily="18" charset="0"/>
              </a:rPr>
              <a:t> </a:t>
            </a:r>
            <a:endParaRPr lang="en-US"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lvl="0" algn="just" fontAlgn="base">
              <a:lnSpc>
                <a:spcPct val="118000"/>
              </a:lnSpc>
              <a:spcAft>
                <a:spcPts val="25"/>
              </a:spcAft>
              <a:buClr>
                <a:srgbClr val="000000"/>
              </a:buClr>
              <a:buSzPts val="1300"/>
              <a:buFont typeface="Wingdings" panose="05000000000000000000" pitchFamily="2" charset="2"/>
              <a:buChar char=""/>
            </a:pPr>
            <a:r>
              <a:rPr lang="ar-SA"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rPr>
              <a:t>اگر مشکل جسمی دارید درصدد درمان آن باشید. علاوه براین، بیماري هایی مانند دیابت و یا مشکلات تیروئید احتمال افکار خودکشی را افزایش می دهد</a:t>
            </a:r>
            <a:r>
              <a:rPr lang="ar-SA" dirty="0">
                <a:solidFill>
                  <a:srgbClr val="000000"/>
                </a:solidFill>
                <a:uFill>
                  <a:solidFill>
                    <a:srgbClr val="000000"/>
                  </a:solidFill>
                </a:uFill>
                <a:latin typeface="Wingdings" panose="05000000000000000000" pitchFamily="2" charset="2"/>
                <a:ea typeface="Times New Roman" panose="02020603050405020304" pitchFamily="18" charset="0"/>
                <a:cs typeface="Times New Roman" panose="02020603050405020304" pitchFamily="18" charset="0"/>
              </a:rPr>
              <a:t> </a:t>
            </a:r>
            <a:endParaRPr lang="en-US"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lvl="0" algn="just" fontAlgn="base">
              <a:lnSpc>
                <a:spcPct val="118000"/>
              </a:lnSpc>
              <a:spcAft>
                <a:spcPts val="25"/>
              </a:spcAft>
              <a:buClr>
                <a:srgbClr val="000000"/>
              </a:buClr>
              <a:buSzPts val="1300"/>
              <a:buFont typeface="Wingdings" panose="05000000000000000000" pitchFamily="2" charset="2"/>
              <a:buChar char=""/>
            </a:pPr>
            <a:r>
              <a:rPr lang="ar-SA"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rPr>
              <a:t>یکی از شایع ترین علل افکار خودکشی مشکلات مربوط به سلامت روان است. بنابراین، براي افسردگی، اضطراب ،مشکلات مصرف الکل و مواد درمان بگیرید. گاهی مراجعه به پزشک کافی نیست و لازم است پیش یک متخصص بروید. بنابراین، اگر تحت درمان هستید ولی احساس بهبودي نمی کنید حتما آن را به پزشک تان بگویید تا وي ترتیب ارجاع شما را به یک متخصص بدهد</a:t>
            </a:r>
            <a:r>
              <a:rPr lang="ar-SA" dirty="0">
                <a:solidFill>
                  <a:srgbClr val="629DD1"/>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rPr>
              <a:t>.   </a:t>
            </a:r>
            <a:endParaRPr lang="en-US"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marL="0" indent="0">
              <a:buNone/>
            </a:pPr>
            <a:endParaRPr lang="en-US" dirty="0"/>
          </a:p>
        </p:txBody>
      </p:sp>
    </p:spTree>
    <p:extLst>
      <p:ext uri="{BB962C8B-B14F-4D97-AF65-F5344CB8AC3E}">
        <p14:creationId xmlns:p14="http://schemas.microsoft.com/office/powerpoint/2010/main" val="262528432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97281" y="941503"/>
            <a:ext cx="7772400" cy="4549964"/>
          </a:xfrm>
          <a:prstGeom prst="rect">
            <a:avLst/>
          </a:prstGeom>
        </p:spPr>
        <p:txBody>
          <a:bodyPr wrap="square">
            <a:spAutoFit/>
          </a:bodyPr>
          <a:lstStyle/>
          <a:p>
            <a:pPr marL="264795" indent="-6350" algn="r" rtl="1">
              <a:lnSpc>
                <a:spcPct val="200000"/>
              </a:lnSpc>
              <a:spcAft>
                <a:spcPts val="235"/>
              </a:spcAft>
            </a:pPr>
            <a:r>
              <a:rPr lang="ar-SA" b="1" spc="50" dirty="0" smtClean="0">
                <a:ln w="0"/>
                <a:effectLst>
                  <a:innerShdw blurRad="63500" dist="50800" dir="13500000">
                    <a:srgbClr val="000000">
                      <a:alpha val="50000"/>
                    </a:srgbClr>
                  </a:innerShdw>
                </a:effectLst>
                <a:cs typeface="B Titr" panose="00000700000000000000" pitchFamily="2" charset="-78"/>
              </a:rPr>
              <a:t>خاتمه </a:t>
            </a:r>
            <a:r>
              <a:rPr lang="ar-SA" b="1" spc="50" dirty="0">
                <a:ln w="0"/>
                <a:effectLst>
                  <a:innerShdw blurRad="63500" dist="50800" dir="13500000">
                    <a:srgbClr val="000000">
                      <a:alpha val="50000"/>
                    </a:srgbClr>
                  </a:innerShdw>
                </a:effectLst>
                <a:cs typeface="B Titr" panose="00000700000000000000" pitchFamily="2" charset="-78"/>
              </a:rPr>
              <a:t>جلسه </a:t>
            </a:r>
            <a:endParaRPr lang="en-US" b="1" spc="50" dirty="0">
              <a:ln w="0"/>
              <a:effectLst>
                <a:innerShdw blurRad="63500" dist="50800" dir="13500000">
                  <a:srgbClr val="000000">
                    <a:alpha val="50000"/>
                  </a:srgbClr>
                </a:innerShdw>
              </a:effectLst>
              <a:cs typeface="B Titr" panose="00000700000000000000" pitchFamily="2" charset="-78"/>
            </a:endParaRPr>
          </a:p>
          <a:p>
            <a:pPr marL="264795" indent="-6350" algn="just" rtl="1">
              <a:lnSpc>
                <a:spcPct val="200000"/>
              </a:lnSpc>
              <a:spcAft>
                <a:spcPts val="235"/>
              </a:spcAft>
            </a:pP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در انتها تاکید کنید اگر با تمام این کارها بازهم افکار خودکشی به قوت خود باقی است و نگران هستید کنترل خود را از دست بدهید و کاري انجام دهید که ممکن است به شما صدمه بزند  با یکی از اعضاي خانواده یا یکی از دوستان در مورد آن صحبت کنید، پیش پزشک بروید، به اورژانس زنگ بزنید و یا به جایی بروید که احساس امنیت می کنید . علاوه براین، سعی کنید وسایلی را که ممکن است با آن به خود صدمه بزنید مانند قرص، تیغ موکت بري، مواد مسموم کننده و ....را از دسترس خود دور کنید و یا به یکی از افراد مورد اعتماد خود بدهید. براساس طرح امنیت خود عمل کنید.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p:txBody>
      </p:sp>
    </p:spTree>
    <p:extLst>
      <p:ext uri="{BB962C8B-B14F-4D97-AF65-F5344CB8AC3E}">
        <p14:creationId xmlns:p14="http://schemas.microsoft.com/office/powerpoint/2010/main" val="148396888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جلسه سوم مدیریت خودکشی</a:t>
            </a:r>
            <a:endParaRPr lang="en-US" dirty="0"/>
          </a:p>
        </p:txBody>
      </p:sp>
      <p:sp>
        <p:nvSpPr>
          <p:cNvPr id="3" name="Content Placeholder 2"/>
          <p:cNvSpPr>
            <a:spLocks noGrp="1"/>
          </p:cNvSpPr>
          <p:nvPr>
            <p:ph idx="1"/>
          </p:nvPr>
        </p:nvSpPr>
        <p:spPr/>
        <p:txBody>
          <a:bodyPr>
            <a:normAutofit fontScale="85000" lnSpcReduction="20000"/>
          </a:bodyPr>
          <a:lstStyle/>
          <a:p>
            <a:pPr marL="0" lvl="0" indent="0">
              <a:lnSpc>
                <a:spcPct val="150000"/>
              </a:lnSpc>
              <a:buClr>
                <a:srgbClr val="5FCBEF"/>
              </a:buClr>
              <a:buNone/>
            </a:pPr>
            <a:r>
              <a:rPr lang="ar-SA" b="1" spc="50" dirty="0">
                <a:ln w="0"/>
                <a:solidFill>
                  <a:prstClr val="black"/>
                </a:solidFill>
                <a:effectLst>
                  <a:innerShdw blurRad="63500" dist="50800" dir="13500000">
                    <a:srgbClr val="000000">
                      <a:alpha val="50000"/>
                    </a:srgbClr>
                  </a:innerShdw>
                </a:effectLst>
                <a:cs typeface="B Nazanin" panose="00000400000000000000" pitchFamily="2" charset="-78"/>
              </a:rPr>
              <a:t>اهداف:  </a:t>
            </a:r>
            <a:endParaRPr lang="en-US" b="1" spc="50" dirty="0">
              <a:ln w="0"/>
              <a:solidFill>
                <a:prstClr val="black"/>
              </a:solidFill>
              <a:effectLst>
                <a:innerShdw blurRad="63500" dist="50800" dir="13500000">
                  <a:srgbClr val="000000">
                    <a:alpha val="50000"/>
                  </a:srgbClr>
                </a:innerShdw>
              </a:effectLst>
              <a:cs typeface="B Nazanin" panose="00000400000000000000" pitchFamily="2" charset="-78"/>
            </a:endParaRPr>
          </a:p>
          <a:p>
            <a:pPr marL="0" lvl="0" indent="0" fontAlgn="base">
              <a:lnSpc>
                <a:spcPct val="150000"/>
              </a:lnSpc>
              <a:buClr>
                <a:srgbClr val="5FCBEF"/>
              </a:buClr>
              <a:buNone/>
            </a:pP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شناسایی باورهاي غلط پشت افکار خودکشی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0" lvl="0" indent="0" fontAlgn="base">
              <a:lnSpc>
                <a:spcPct val="150000"/>
              </a:lnSpc>
              <a:buClr>
                <a:srgbClr val="5FCBEF"/>
              </a:buClr>
              <a:buNone/>
            </a:pP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اصلاح باورهاي غلط مرتبط با خودکشی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0" lvl="0" indent="0" fontAlgn="base">
              <a:lnSpc>
                <a:spcPct val="150000"/>
              </a:lnSpc>
              <a:buClr>
                <a:srgbClr val="5FCBEF"/>
              </a:buClr>
              <a:buNone/>
            </a:pP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آموزش مهارت حل مساله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0" lvl="0" indent="0" rtl="0">
              <a:lnSpc>
                <a:spcPct val="150000"/>
              </a:lnSpc>
              <a:buClr>
                <a:srgbClr val="5FCBEF"/>
              </a:buClr>
              <a:buNone/>
            </a:pPr>
            <a:r>
              <a:rPr lang="en-US" b="1" spc="50" dirty="0">
                <a:ln w="0"/>
                <a:solidFill>
                  <a:srgbClr val="002060"/>
                </a:solidFill>
                <a:effectLst>
                  <a:innerShdw blurRad="63500" dist="50800" dir="13500000">
                    <a:srgbClr val="000000">
                      <a:alpha val="50000"/>
                    </a:srgbClr>
                  </a:innerShdw>
                </a:effectLst>
                <a:cs typeface="B Nazanin" panose="00000400000000000000" pitchFamily="2" charset="-78"/>
              </a:rPr>
              <a:t> </a:t>
            </a:r>
          </a:p>
          <a:p>
            <a:pPr marL="0" lvl="0" indent="0">
              <a:lnSpc>
                <a:spcPct val="150000"/>
              </a:lnSpc>
              <a:buClr>
                <a:srgbClr val="5FCBEF"/>
              </a:buClr>
              <a:buNone/>
            </a:pPr>
            <a:r>
              <a:rPr lang="ar-SA" b="1" spc="50" dirty="0">
                <a:ln w="0"/>
                <a:solidFill>
                  <a:prstClr val="black"/>
                </a:solidFill>
                <a:effectLst>
                  <a:innerShdw blurRad="63500" dist="50800" dir="13500000">
                    <a:srgbClr val="000000">
                      <a:alpha val="50000"/>
                    </a:srgbClr>
                  </a:innerShdw>
                </a:effectLst>
                <a:cs typeface="B Titr" panose="00000700000000000000" pitchFamily="2" charset="-78"/>
              </a:rPr>
              <a:t>وسایل مورد نیاز:  </a:t>
            </a:r>
            <a:endParaRPr lang="en-US" b="1" spc="50" dirty="0">
              <a:ln w="0"/>
              <a:solidFill>
                <a:prstClr val="black"/>
              </a:solidFill>
              <a:effectLst>
                <a:innerShdw blurRad="63500" dist="50800" dir="13500000">
                  <a:srgbClr val="000000">
                    <a:alpha val="50000"/>
                  </a:srgbClr>
                </a:innerShdw>
              </a:effectLst>
              <a:cs typeface="B Titr" panose="00000700000000000000" pitchFamily="2" charset="-78"/>
            </a:endParaRPr>
          </a:p>
          <a:p>
            <a:pPr marL="0" lvl="0" indent="0" fontAlgn="base">
              <a:lnSpc>
                <a:spcPct val="150000"/>
              </a:lnSpc>
              <a:buClr>
                <a:srgbClr val="5FCBEF"/>
              </a:buClr>
              <a:buNone/>
            </a:pP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طرح امنیت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0" lvl="0" indent="0" fontAlgn="base">
              <a:lnSpc>
                <a:spcPct val="150000"/>
              </a:lnSpc>
              <a:buClr>
                <a:srgbClr val="5FCBEF"/>
              </a:buClr>
              <a:buNone/>
            </a:pP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راهنماي مداخله مختصر براي خودکشی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0" lvl="0" indent="0">
              <a:lnSpc>
                <a:spcPct val="150000"/>
              </a:lnSpc>
              <a:buClr>
                <a:srgbClr val="5FCBEF"/>
              </a:buClr>
              <a:buNone/>
            </a:pP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راهنماي مداخله مختصر براي افسردگی </a:t>
            </a:r>
            <a:endParaRPr lang="fa-IR"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0" indent="0">
              <a:buNone/>
            </a:pPr>
            <a:endParaRPr lang="en-US" dirty="0"/>
          </a:p>
        </p:txBody>
      </p:sp>
    </p:spTree>
    <p:extLst>
      <p:ext uri="{BB962C8B-B14F-4D97-AF65-F5344CB8AC3E}">
        <p14:creationId xmlns:p14="http://schemas.microsoft.com/office/powerpoint/2010/main" val="2567543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lgn="just" defTabSz="914400">
              <a:lnSpc>
                <a:spcPct val="150000"/>
              </a:lnSpc>
              <a:spcBef>
                <a:spcPts val="0"/>
              </a:spcBef>
              <a:buClrTx/>
              <a:buSzTx/>
              <a:buNone/>
            </a:pP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الف- درد جسمی یا روانی که غیرقابل تحمل و تنش آور تجربه می شود و دوم- موقعیت دردناکی که موجب این درد و رنج شده ، تمام نشدنی و غیرقابل تغییر ادراك می شود. در چنین شرایط خودکشی نوعی حل مساله- البته یک حل مساله ناسالم- براي مقابله با موقعیت دردناکی است که غیرقابل تغییر ادراك می شود. </a:t>
            </a:r>
            <a:endParaRPr lang="fa-IR"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endParaRPr lang="en-US" dirty="0"/>
          </a:p>
        </p:txBody>
      </p:sp>
    </p:spTree>
    <p:extLst>
      <p:ext uri="{BB962C8B-B14F-4D97-AF65-F5344CB8AC3E}">
        <p14:creationId xmlns:p14="http://schemas.microsoft.com/office/powerpoint/2010/main" val="23620542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مروری بر جلسه</a:t>
            </a:r>
            <a:endParaRPr lang="en-US" dirty="0"/>
          </a:p>
        </p:txBody>
      </p:sp>
      <p:sp>
        <p:nvSpPr>
          <p:cNvPr id="3" name="Content Placeholder 2"/>
          <p:cNvSpPr>
            <a:spLocks noGrp="1"/>
          </p:cNvSpPr>
          <p:nvPr>
            <p:ph idx="1"/>
          </p:nvPr>
        </p:nvSpPr>
        <p:spPr/>
        <p:txBody>
          <a:bodyPr/>
          <a:lstStyle/>
          <a:p>
            <a:pPr marL="260985" indent="-1905" algn="just">
              <a:lnSpc>
                <a:spcPct val="118000"/>
              </a:lnSpc>
              <a:spcAft>
                <a:spcPts val="25"/>
              </a:spcAft>
            </a:pPr>
            <a:r>
              <a:rPr lang="ar-SA" dirty="0">
                <a:solidFill>
                  <a:srgbClr val="000000"/>
                </a:solidFill>
                <a:latin typeface="B Mitra"/>
                <a:ea typeface="B Mitra"/>
              </a:rPr>
              <a:t>همانطور که ذکر شد افکار خودکشی وقتی پیش می آید که فرد درد خیلی زیادي را تجربه می کند بدون اینکه منابع کافی براي مقابله با آن را داشته باشد. بنابراین دو راه براي کمک به فرد براي پشت سرگذاشتن این زمان دشوار وجود دارد: آموزش تکنیک هایی براي کاهش درد که در جلسه قبل توصیف شد و افزایش ظرفیت مقابله. افزایش ظرفیت مقابله شامل استفاده از دو راهبرد اساسی است: </a:t>
            </a:r>
            <a:r>
              <a:rPr lang="en-US" dirty="0">
                <a:solidFill>
                  <a:srgbClr val="000000"/>
                </a:solidFill>
                <a:latin typeface="B Mitra"/>
                <a:ea typeface="B Mitra"/>
              </a:rPr>
              <a:t>1</a:t>
            </a:r>
            <a:r>
              <a:rPr lang="ar-SA" dirty="0">
                <a:solidFill>
                  <a:srgbClr val="000000"/>
                </a:solidFill>
                <a:latin typeface="B Mitra"/>
                <a:ea typeface="B Mitra"/>
              </a:rPr>
              <a:t>) شناسایی و اصلاح تحریفات شناختی پشت افکار خودکشی و </a:t>
            </a:r>
            <a:r>
              <a:rPr lang="en-US" dirty="0">
                <a:solidFill>
                  <a:srgbClr val="000000"/>
                </a:solidFill>
                <a:latin typeface="B Mitra"/>
                <a:ea typeface="B Mitra"/>
              </a:rPr>
              <a:t>2</a:t>
            </a:r>
            <a:r>
              <a:rPr lang="ar-SA" dirty="0">
                <a:solidFill>
                  <a:srgbClr val="000000"/>
                </a:solidFill>
                <a:latin typeface="B Mitra"/>
                <a:ea typeface="B Mitra"/>
              </a:rPr>
              <a:t>) آموزش مهارت حل مساله براي افزایش توانایی فرد براي حل مشکل یا مشکلاتی که موجب تمایل به خودکشی شده است.    </a:t>
            </a:r>
            <a:endParaRPr lang="en-US" dirty="0">
              <a:solidFill>
                <a:srgbClr val="000000"/>
              </a:solidFill>
              <a:latin typeface="B Mitra"/>
              <a:ea typeface="B Mitra"/>
            </a:endParaRPr>
          </a:p>
          <a:p>
            <a:pPr marL="0" indent="0">
              <a:buNone/>
            </a:pPr>
            <a:endParaRPr lang="en-US" dirty="0"/>
          </a:p>
        </p:txBody>
      </p:sp>
    </p:spTree>
    <p:extLst>
      <p:ext uri="{BB962C8B-B14F-4D97-AF65-F5344CB8AC3E}">
        <p14:creationId xmlns:p14="http://schemas.microsoft.com/office/powerpoint/2010/main" val="103892529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smtClean="0"/>
              <a:t>گام اول شناسایی و اصلاخ تخریفات شناختی</a:t>
            </a:r>
          </a:p>
          <a:p>
            <a:pPr marL="260985" indent="-1905" algn="just">
              <a:lnSpc>
                <a:spcPct val="118000"/>
              </a:lnSpc>
              <a:spcAft>
                <a:spcPts val="25"/>
              </a:spcAft>
            </a:pPr>
            <a:r>
              <a:rPr lang="ar-SA" dirty="0">
                <a:solidFill>
                  <a:srgbClr val="000000"/>
                </a:solidFill>
                <a:latin typeface="B Mitra"/>
                <a:ea typeface="B Mitra"/>
              </a:rPr>
              <a:t> شناسایی و بازسازي شناختی افکاري که پشت افکار و تمایلات خودکشی قرار داشته و در واقع به آن سوخت می رسانند ،یکی از مهمترین اقدامات براي کاهش تمایل به خودکشی است. این کار با استفاده از تکنیک هاي شناختی انجام می شود. </a:t>
            </a:r>
            <a:endParaRPr lang="en-US" dirty="0">
              <a:solidFill>
                <a:srgbClr val="000000"/>
              </a:solidFill>
              <a:latin typeface="B Mitra"/>
              <a:ea typeface="B Mitra"/>
            </a:endParaRPr>
          </a:p>
          <a:p>
            <a:endParaRPr lang="en-US" dirty="0"/>
          </a:p>
        </p:txBody>
      </p:sp>
    </p:spTree>
    <p:extLst>
      <p:ext uri="{BB962C8B-B14F-4D97-AF65-F5344CB8AC3E}">
        <p14:creationId xmlns:p14="http://schemas.microsoft.com/office/powerpoint/2010/main" val="261612782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fa-IR" dirty="0" smtClean="0"/>
              <a:t>1) </a:t>
            </a:r>
            <a:r>
              <a:rPr lang="ar-SA" dirty="0">
                <a:solidFill>
                  <a:srgbClr val="000000"/>
                </a:solidFill>
                <a:latin typeface="B Mitra"/>
                <a:ea typeface="B Mitra"/>
                <a:cs typeface="B Mitra"/>
              </a:rPr>
              <a:t>حداقل در ابتداي کار، مراجع و درمانگر ممکن است اهداف متفاوتی داشته باشند و این موضوع استفاده از یک رویکرد همکارانه را دشوار می سازد. مراجع می خواهد خودکشی کند ولی هدف اصلی درمانگر زنده نگه داشتن اوست. این موضوع استفاده از رویکرد همکارانه را دشوار می سازد مگر اینکه بیمار و درمانگر بتوانند هدفی را انتخاب کنند که هردو تمایل داشته باشند روي آن کار کنند. در غالب اوقات چنین هدفی این است: </a:t>
            </a:r>
            <a:r>
              <a:rPr lang="ar-SA" dirty="0">
                <a:solidFill>
                  <a:srgbClr val="000000"/>
                </a:solidFill>
                <a:ea typeface="Times New Roman" panose="02020603050405020304" pitchFamily="18" charset="0"/>
                <a:cs typeface="Times New Roman" panose="02020603050405020304" pitchFamily="18" charset="0"/>
              </a:rPr>
              <a:t>"</a:t>
            </a:r>
            <a:r>
              <a:rPr lang="ar-SA" dirty="0">
                <a:solidFill>
                  <a:srgbClr val="000000"/>
                </a:solidFill>
                <a:latin typeface="B Mitra"/>
                <a:ea typeface="B Mitra"/>
                <a:cs typeface="B Mitra"/>
              </a:rPr>
              <a:t> آیا خودکشی ایده خوبی است یا نه</a:t>
            </a:r>
            <a:r>
              <a:rPr lang="ar-SA" dirty="0">
                <a:solidFill>
                  <a:srgbClr val="000000"/>
                </a:solidFill>
                <a:ea typeface="Times New Roman" panose="02020603050405020304" pitchFamily="18" charset="0"/>
                <a:cs typeface="Times New Roman" panose="02020603050405020304" pitchFamily="18" charset="0"/>
              </a:rPr>
              <a:t>"</a:t>
            </a:r>
            <a:r>
              <a:rPr lang="ar-SA" dirty="0">
                <a:solidFill>
                  <a:srgbClr val="000000"/>
                </a:solidFill>
                <a:latin typeface="B Mitra"/>
                <a:ea typeface="B Mitra"/>
                <a:cs typeface="B Mitra"/>
              </a:rPr>
              <a:t>. </a:t>
            </a:r>
            <a:endParaRPr lang="en-US" dirty="0"/>
          </a:p>
        </p:txBody>
      </p:sp>
    </p:spTree>
    <p:extLst>
      <p:ext uri="{BB962C8B-B14F-4D97-AF65-F5344CB8AC3E}">
        <p14:creationId xmlns:p14="http://schemas.microsoft.com/office/powerpoint/2010/main" val="332585600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lvl="0" indent="0" algn="just" fontAlgn="base">
              <a:lnSpc>
                <a:spcPct val="118000"/>
              </a:lnSpc>
              <a:spcAft>
                <a:spcPts val="25"/>
              </a:spcAft>
              <a:buClr>
                <a:srgbClr val="000000"/>
              </a:buClr>
              <a:buSzPts val="1300"/>
              <a:buNone/>
            </a:pPr>
            <a:r>
              <a:rPr lang="fa-IR" dirty="0" smtClean="0">
                <a:solidFill>
                  <a:srgbClr val="000000"/>
                </a:solidFill>
                <a:uFill>
                  <a:solidFill>
                    <a:srgbClr val="000000"/>
                  </a:solidFill>
                </a:uFill>
                <a:latin typeface="B Mitra"/>
                <a:ea typeface="B Mitra"/>
                <a:cs typeface="B Mitra"/>
              </a:rPr>
              <a:t>2 )  </a:t>
            </a:r>
            <a:r>
              <a:rPr lang="ar-SA" dirty="0" smtClean="0">
                <a:solidFill>
                  <a:srgbClr val="000000"/>
                </a:solidFill>
                <a:uFill>
                  <a:solidFill>
                    <a:srgbClr val="000000"/>
                  </a:solidFill>
                </a:uFill>
                <a:latin typeface="B Mitra"/>
                <a:ea typeface="B Mitra"/>
                <a:cs typeface="B Mitra"/>
              </a:rPr>
              <a:t>در </a:t>
            </a:r>
            <a:r>
              <a:rPr lang="ar-SA" dirty="0">
                <a:solidFill>
                  <a:srgbClr val="000000"/>
                </a:solidFill>
                <a:uFill>
                  <a:solidFill>
                    <a:srgbClr val="000000"/>
                  </a:solidFill>
                </a:uFill>
                <a:latin typeface="B Mitra"/>
                <a:ea typeface="B Mitra"/>
                <a:cs typeface="B Mitra"/>
              </a:rPr>
              <a:t>مرحله دوم باید انگیزه بیمار را براي خودکشی و انتظارات و پیش بینی وي را در رابطه با پیامدهاي خودکشی بررسی کنید. انگیزه بیمار هر چیزي که باشد می توانید آن را با این سوال به چالش بکشید: </a:t>
            </a:r>
            <a:r>
              <a:rPr lang="ar-SA" dirty="0">
                <a:solidFill>
                  <a:srgbClr val="000000"/>
                </a:solidFill>
                <a:uFill>
                  <a:solidFill>
                    <a:srgbClr val="000000"/>
                  </a:solidFill>
                </a:uFill>
                <a:latin typeface="B Mitra"/>
                <a:ea typeface="Times New Roman" panose="02020603050405020304" pitchFamily="18" charset="0"/>
                <a:cs typeface="Times New Roman" panose="02020603050405020304" pitchFamily="18" charset="0"/>
              </a:rPr>
              <a:t>"</a:t>
            </a:r>
            <a:r>
              <a:rPr lang="ar-SA" dirty="0">
                <a:solidFill>
                  <a:srgbClr val="000000"/>
                </a:solidFill>
                <a:uFill>
                  <a:solidFill>
                    <a:srgbClr val="000000"/>
                  </a:solidFill>
                </a:uFill>
                <a:latin typeface="B Mitra"/>
                <a:ea typeface="B Mitra"/>
                <a:cs typeface="B Mitra"/>
              </a:rPr>
              <a:t>آیا واقعا دلایل محکمی وجود دارد که خودکشی تنها راه چاره است است و به اهداف مطلوب خواهید رسید </a:t>
            </a:r>
            <a:r>
              <a:rPr lang="ar-SA" dirty="0">
                <a:solidFill>
                  <a:srgbClr val="000000"/>
                </a:solidFill>
                <a:uFill>
                  <a:solidFill>
                    <a:srgbClr val="000000"/>
                  </a:solidFill>
                </a:uFill>
                <a:latin typeface="B Mitra"/>
                <a:ea typeface="Times New Roman" panose="02020603050405020304" pitchFamily="18" charset="0"/>
                <a:cs typeface="Times New Roman" panose="02020603050405020304" pitchFamily="18" charset="0"/>
              </a:rPr>
              <a:t>"</a:t>
            </a:r>
            <a:r>
              <a:rPr lang="ar-SA" dirty="0">
                <a:solidFill>
                  <a:srgbClr val="000000"/>
                </a:solidFill>
                <a:uFill>
                  <a:solidFill>
                    <a:srgbClr val="000000"/>
                  </a:solidFill>
                </a:uFill>
                <a:latin typeface="B Mitra"/>
                <a:ea typeface="B Mitra"/>
                <a:cs typeface="B Mitra"/>
              </a:rPr>
              <a:t> براي مثال از مراجع سوال کنید:</a:t>
            </a:r>
            <a:r>
              <a:rPr lang="ar-SA" dirty="0">
                <a:solidFill>
                  <a:srgbClr val="000000"/>
                </a:solidFill>
                <a:uFill>
                  <a:solidFill>
                    <a:srgbClr val="000000"/>
                  </a:solidFill>
                </a:uFill>
                <a:latin typeface="B Mitra"/>
                <a:ea typeface="Times New Roman" panose="02020603050405020304" pitchFamily="18" charset="0"/>
                <a:cs typeface="Times New Roman" panose="02020603050405020304" pitchFamily="18" charset="0"/>
              </a:rPr>
              <a:t> </a:t>
            </a:r>
            <a:endParaRPr lang="en-US" dirty="0">
              <a:solidFill>
                <a:srgbClr val="000000"/>
              </a:solidFill>
              <a:uFill>
                <a:solidFill>
                  <a:srgbClr val="000000"/>
                </a:solidFill>
              </a:uFill>
              <a:latin typeface="B Mitra"/>
              <a:ea typeface="B Mitra"/>
              <a:cs typeface="B Mitra"/>
            </a:endParaRPr>
          </a:p>
          <a:p>
            <a:pPr marL="0" indent="0">
              <a:buNone/>
            </a:pPr>
            <a:endParaRPr lang="en-US" dirty="0"/>
          </a:p>
        </p:txBody>
      </p:sp>
    </p:spTree>
    <p:extLst>
      <p:ext uri="{BB962C8B-B14F-4D97-AF65-F5344CB8AC3E}">
        <p14:creationId xmlns:p14="http://schemas.microsoft.com/office/powerpoint/2010/main" val="61958108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سوالات مربوط به انگیزه بیمار</a:t>
            </a:r>
            <a:endParaRPr lang="en-US" dirty="0"/>
          </a:p>
        </p:txBody>
      </p:sp>
      <p:sp>
        <p:nvSpPr>
          <p:cNvPr id="3" name="Content Placeholder 2"/>
          <p:cNvSpPr>
            <a:spLocks noGrp="1"/>
          </p:cNvSpPr>
          <p:nvPr>
            <p:ph idx="1"/>
          </p:nvPr>
        </p:nvSpPr>
        <p:spPr/>
        <p:txBody>
          <a:bodyPr/>
          <a:lstStyle/>
          <a:p>
            <a:pPr lvl="1" fontAlgn="base">
              <a:lnSpc>
                <a:spcPct val="107000"/>
              </a:lnSpc>
              <a:spcAft>
                <a:spcPts val="175"/>
              </a:spcAft>
              <a:buClr>
                <a:srgbClr val="000000"/>
              </a:buClr>
              <a:buSzPts val="1300"/>
              <a:buFont typeface="Wingdings" panose="05000000000000000000" pitchFamily="2" charset="2"/>
              <a:buChar char=""/>
            </a:pPr>
            <a:r>
              <a:rPr lang="ar-SA"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rPr>
              <a:t>چه شواهدي وجود دارد که ثابت می کند شرایط شما کاملا نومید کننده است؟</a:t>
            </a:r>
            <a:r>
              <a:rPr lang="ar-SA" dirty="0">
                <a:solidFill>
                  <a:srgbClr val="000000"/>
                </a:solidFill>
                <a:uFill>
                  <a:solidFill>
                    <a:srgbClr val="000000"/>
                  </a:solidFill>
                </a:uFill>
                <a:latin typeface="Wingdings" panose="05000000000000000000" pitchFamily="2" charset="2"/>
                <a:ea typeface="Times New Roman" panose="02020603050405020304" pitchFamily="18" charset="0"/>
                <a:cs typeface="Times New Roman" panose="02020603050405020304" pitchFamily="18" charset="0"/>
              </a:rPr>
              <a:t> </a:t>
            </a:r>
            <a:endParaRPr lang="en-US"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lvl="1" fontAlgn="base">
              <a:lnSpc>
                <a:spcPct val="107000"/>
              </a:lnSpc>
              <a:spcAft>
                <a:spcPts val="175"/>
              </a:spcAft>
              <a:buClr>
                <a:srgbClr val="000000"/>
              </a:buClr>
              <a:buSzPts val="1300"/>
              <a:buFont typeface="Wingdings" panose="05000000000000000000" pitchFamily="2" charset="2"/>
              <a:buChar char=""/>
            </a:pPr>
            <a:r>
              <a:rPr lang="ar-SA"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rPr>
              <a:t>آیا این وضعیت نا امید کننده تا ابد طول می کشد؟</a:t>
            </a:r>
            <a:r>
              <a:rPr lang="ar-SA" dirty="0">
                <a:solidFill>
                  <a:srgbClr val="000000"/>
                </a:solidFill>
                <a:uFill>
                  <a:solidFill>
                    <a:srgbClr val="000000"/>
                  </a:solidFill>
                </a:uFill>
                <a:latin typeface="Wingdings" panose="05000000000000000000" pitchFamily="2" charset="2"/>
                <a:ea typeface="Times New Roman" panose="02020603050405020304" pitchFamily="18" charset="0"/>
                <a:cs typeface="Times New Roman" panose="02020603050405020304" pitchFamily="18" charset="0"/>
              </a:rPr>
              <a:t> </a:t>
            </a:r>
            <a:endParaRPr lang="en-US"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lvl="1" fontAlgn="base">
              <a:lnSpc>
                <a:spcPct val="107000"/>
              </a:lnSpc>
              <a:spcAft>
                <a:spcPts val="175"/>
              </a:spcAft>
              <a:buClr>
                <a:srgbClr val="000000"/>
              </a:buClr>
              <a:buSzPts val="1300"/>
              <a:buFont typeface="Wingdings" panose="05000000000000000000" pitchFamily="2" charset="2"/>
              <a:buChar char=""/>
            </a:pPr>
            <a:r>
              <a:rPr lang="ar-SA"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rPr>
              <a:t>آیا این موقعیت اصلا قابل تغییر نیست؟</a:t>
            </a:r>
            <a:r>
              <a:rPr lang="ar-SA" dirty="0">
                <a:solidFill>
                  <a:srgbClr val="000000"/>
                </a:solidFill>
                <a:uFill>
                  <a:solidFill>
                    <a:srgbClr val="000000"/>
                  </a:solidFill>
                </a:uFill>
                <a:latin typeface="Wingdings" panose="05000000000000000000" pitchFamily="2" charset="2"/>
                <a:ea typeface="Times New Roman" panose="02020603050405020304" pitchFamily="18" charset="0"/>
                <a:cs typeface="Times New Roman" panose="02020603050405020304" pitchFamily="18" charset="0"/>
              </a:rPr>
              <a:t> </a:t>
            </a:r>
            <a:endParaRPr lang="en-US"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lvl="1" fontAlgn="base">
              <a:lnSpc>
                <a:spcPct val="118000"/>
              </a:lnSpc>
              <a:spcAft>
                <a:spcPts val="25"/>
              </a:spcAft>
              <a:buClr>
                <a:srgbClr val="000000"/>
              </a:buClr>
              <a:buSzPts val="1300"/>
              <a:buFont typeface="Wingdings" panose="05000000000000000000" pitchFamily="2" charset="2"/>
              <a:buChar char=""/>
            </a:pPr>
            <a:r>
              <a:rPr lang="ar-SA"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rPr>
              <a:t>آیا ممکن است راه هایی براي مقابله با مشکلات وجود داشته باشد که آنها را نادیده گرفته باشید؟  </a:t>
            </a:r>
            <a:endParaRPr lang="en-US"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marL="0" indent="0">
              <a:buNone/>
            </a:pPr>
            <a:endParaRPr lang="en-US" dirty="0"/>
          </a:p>
        </p:txBody>
      </p:sp>
    </p:spTree>
    <p:extLst>
      <p:ext uri="{BB962C8B-B14F-4D97-AF65-F5344CB8AC3E}">
        <p14:creationId xmlns:p14="http://schemas.microsoft.com/office/powerpoint/2010/main" val="263627789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fa-IR" dirty="0" smtClean="0">
                <a:solidFill>
                  <a:srgbClr val="000000"/>
                </a:solidFill>
                <a:latin typeface="B Mitra"/>
                <a:ea typeface="B Mitra"/>
                <a:cs typeface="B Mitra"/>
              </a:rPr>
              <a:t>3)</a:t>
            </a:r>
            <a:r>
              <a:rPr lang="ar-SA" dirty="0" smtClean="0">
                <a:solidFill>
                  <a:srgbClr val="000000"/>
                </a:solidFill>
                <a:latin typeface="B Mitra"/>
                <a:ea typeface="B Mitra"/>
                <a:cs typeface="B Mitra"/>
              </a:rPr>
              <a:t>در </a:t>
            </a:r>
            <a:r>
              <a:rPr lang="ar-SA" dirty="0">
                <a:solidFill>
                  <a:srgbClr val="000000"/>
                </a:solidFill>
                <a:latin typeface="B Mitra"/>
                <a:ea typeface="B Mitra"/>
                <a:cs typeface="B Mitra"/>
              </a:rPr>
              <a:t>این مرحله باید روي دلایلِ عدم اقدام به خودکشی کار کنید. براي بیمار توضیح دهید  اکثر افرادي که به خودکشی فکر می کنند می خواهند از درد و رنج  فرار کنند و همیشه هم نمی خواهند بمیرند. وقتی احساس افسردگی می کنید روي چیزهایی در زندگی تان تمرکز کنید که منفی است. این نوع تفکر، خودکشی را به عنوان تنها راه حل ممکن جلوه می دهد. اما در عوض، سعی کنید به برخی از دلایلی که براي زندگی کردن دارید فکر می کنید. براي مثال بسیاري از مردم ارتباطاتی با اشخاص مورد علاقه دارند و یا اعتقادات مذهبی، اهداف ، رویاها یا مسئولیت هایی نسبت به دیگران دارند که به آنها دلیل زنده ماندن می دهد و مانع از آن می شود که براساس افکار خودکشی عمل کنند. </a:t>
            </a:r>
            <a:endParaRPr lang="en-US" dirty="0"/>
          </a:p>
        </p:txBody>
      </p:sp>
    </p:spTree>
    <p:extLst>
      <p:ext uri="{BB962C8B-B14F-4D97-AF65-F5344CB8AC3E}">
        <p14:creationId xmlns:p14="http://schemas.microsoft.com/office/powerpoint/2010/main" val="190673618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51164"/>
            <a:ext cx="8596668" cy="1320800"/>
          </a:xfrm>
        </p:spPr>
        <p:txBody>
          <a:bodyPr/>
          <a:lstStyle/>
          <a:p>
            <a:endParaRPr lang="en-US" dirty="0"/>
          </a:p>
        </p:txBody>
      </p:sp>
      <p:sp>
        <p:nvSpPr>
          <p:cNvPr id="3" name="Content Placeholder 2"/>
          <p:cNvSpPr>
            <a:spLocks noGrp="1"/>
          </p:cNvSpPr>
          <p:nvPr>
            <p:ph idx="1"/>
          </p:nvPr>
        </p:nvSpPr>
        <p:spPr/>
        <p:txBody>
          <a:bodyPr/>
          <a:lstStyle/>
          <a:p>
            <a:pPr marL="0" lvl="0" indent="0" algn="just" fontAlgn="base">
              <a:lnSpc>
                <a:spcPct val="118000"/>
              </a:lnSpc>
              <a:spcAft>
                <a:spcPts val="25"/>
              </a:spcAft>
              <a:buClr>
                <a:srgbClr val="000000"/>
              </a:buClr>
              <a:buSzPts val="1300"/>
              <a:buNone/>
            </a:pPr>
            <a:r>
              <a:rPr lang="fa-IR" dirty="0" smtClean="0">
                <a:solidFill>
                  <a:srgbClr val="000000"/>
                </a:solidFill>
                <a:uFill>
                  <a:solidFill>
                    <a:srgbClr val="000000"/>
                  </a:solidFill>
                </a:uFill>
                <a:latin typeface="B Mitra"/>
                <a:ea typeface="B Mitra"/>
                <a:cs typeface="B Mitra"/>
              </a:rPr>
              <a:t>4 )</a:t>
            </a:r>
            <a:r>
              <a:rPr lang="ar-SA" dirty="0" smtClean="0">
                <a:solidFill>
                  <a:srgbClr val="000000"/>
                </a:solidFill>
                <a:uFill>
                  <a:solidFill>
                    <a:srgbClr val="000000"/>
                  </a:solidFill>
                </a:uFill>
                <a:latin typeface="B Mitra"/>
                <a:ea typeface="B Mitra"/>
                <a:cs typeface="B Mitra"/>
              </a:rPr>
              <a:t>در </a:t>
            </a:r>
            <a:r>
              <a:rPr lang="ar-SA" dirty="0">
                <a:solidFill>
                  <a:srgbClr val="000000"/>
                </a:solidFill>
                <a:uFill>
                  <a:solidFill>
                    <a:srgbClr val="000000"/>
                  </a:solidFill>
                </a:uFill>
                <a:latin typeface="B Mitra"/>
                <a:ea typeface="B Mitra"/>
                <a:cs typeface="B Mitra"/>
              </a:rPr>
              <a:t>این مرحله مزایا و معایب ادامه زندگی و خودکشی را به صورت جداگانه فهرست کنید. این کار روش خوبی براي ادغام و خلاصه کردن مباحث بالاست. فایده آن این است که هر زمان که بیمار دوباره به خودکشی  به عنوان یک گزینه فکر کرد می تواند به این فهرست نگاه کند و براساس آن تصمیم بگیرد. </a:t>
            </a:r>
            <a:r>
              <a:rPr lang="ar-SA" dirty="0">
                <a:solidFill>
                  <a:srgbClr val="000000"/>
                </a:solidFill>
                <a:uFill>
                  <a:solidFill>
                    <a:srgbClr val="000000"/>
                  </a:solidFill>
                </a:uFill>
                <a:latin typeface="B Mitra"/>
                <a:ea typeface="Times New Roman" panose="02020603050405020304" pitchFamily="18" charset="0"/>
                <a:cs typeface="Times New Roman" panose="02020603050405020304" pitchFamily="18" charset="0"/>
              </a:rPr>
              <a:t> </a:t>
            </a:r>
            <a:endParaRPr lang="en-US" dirty="0">
              <a:solidFill>
                <a:srgbClr val="000000"/>
              </a:solidFill>
              <a:uFill>
                <a:solidFill>
                  <a:srgbClr val="000000"/>
                </a:solidFill>
              </a:uFill>
              <a:latin typeface="B Mitra"/>
              <a:ea typeface="B Mitra"/>
              <a:cs typeface="B Mitra"/>
            </a:endParaRPr>
          </a:p>
        </p:txBody>
      </p:sp>
    </p:spTree>
    <p:extLst>
      <p:ext uri="{BB962C8B-B14F-4D97-AF65-F5344CB8AC3E}">
        <p14:creationId xmlns:p14="http://schemas.microsoft.com/office/powerpoint/2010/main" val="369717760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03806" y="2271425"/>
            <a:ext cx="8596668" cy="3880773"/>
          </a:xfrm>
        </p:spPr>
        <p:txBody>
          <a:bodyPr/>
          <a:lstStyle/>
          <a:p>
            <a:pPr marL="0" indent="0">
              <a:buNone/>
            </a:pPr>
            <a:endParaRPr lang="en-US" dirty="0"/>
          </a:p>
        </p:txBody>
      </p:sp>
      <p:sp>
        <p:nvSpPr>
          <p:cNvPr id="4" name="Rectangle 3"/>
          <p:cNvSpPr/>
          <p:nvPr/>
        </p:nvSpPr>
        <p:spPr>
          <a:xfrm>
            <a:off x="3048000" y="2682642"/>
            <a:ext cx="6096000" cy="3170099"/>
          </a:xfrm>
          <a:prstGeom prst="rect">
            <a:avLst/>
          </a:prstGeom>
        </p:spPr>
        <p:txBody>
          <a:bodyPr>
            <a:spAutoFit/>
          </a:bodyPr>
          <a:lstStyle/>
          <a:p>
            <a:r>
              <a:rPr lang="ar-SA" sz="2000" dirty="0">
                <a:solidFill>
                  <a:srgbClr val="000000"/>
                </a:solidFill>
                <a:latin typeface="B Mitra"/>
                <a:ea typeface="B Mitra"/>
                <a:cs typeface="B Mitra"/>
              </a:rPr>
              <a:t>البته مراقب باشید تا در اولین جلسات سعی نکنید بیماري را که نومید است، متقاعد کنید که همه مشکلات برطرف می شود، راه هاي دیگري وجود دارد که قطعا موثر خواهد بود و یا خودکشی اصلا به عنوان یک راه حل قابل پذیرش نیست. بلکه سعی کنید در این باور مراجع که خودکشی بهترین راه حل است، شک و تردید ایجاد کنید ،راه هاي دیگر را شناسایی کنید و از بیمار بخواهید تا فعلا تعهد بدهد که به خودکشی اقدام نکند تا با هم بتوانند سایر حق انتخاب ها و گزینه ها را بررسی کنند. بنابراین، مهم است که شک و تردید بیمار را در مورد وجود راه حل هاي دیگر  بپذیرید و وي را به شکل غیرواقع بینا نه اي تشویق به خوش بینی که ممکن است منتهی به نومیدي ناگهانی شود، نکنید. </a:t>
            </a:r>
            <a:endParaRPr lang="en-US" sz="2000" dirty="0"/>
          </a:p>
        </p:txBody>
      </p:sp>
    </p:spTree>
    <p:extLst>
      <p:ext uri="{BB962C8B-B14F-4D97-AF65-F5344CB8AC3E}">
        <p14:creationId xmlns:p14="http://schemas.microsoft.com/office/powerpoint/2010/main" val="37568890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گام دوم حل مسئله</a:t>
            </a:r>
            <a:endParaRPr lang="en-US" dirty="0"/>
          </a:p>
        </p:txBody>
      </p:sp>
      <p:sp>
        <p:nvSpPr>
          <p:cNvPr id="3" name="Content Placeholder 2"/>
          <p:cNvSpPr>
            <a:spLocks noGrp="1"/>
          </p:cNvSpPr>
          <p:nvPr>
            <p:ph idx="1"/>
          </p:nvPr>
        </p:nvSpPr>
        <p:spPr/>
        <p:txBody>
          <a:bodyPr/>
          <a:lstStyle/>
          <a:p>
            <a:pPr marL="0" indent="0">
              <a:buNone/>
            </a:pPr>
            <a:r>
              <a:rPr lang="ar-SA" dirty="0">
                <a:solidFill>
                  <a:srgbClr val="000000"/>
                </a:solidFill>
                <a:latin typeface="B Mitra"/>
                <a:ea typeface="B Mitra"/>
                <a:cs typeface="B Mitra"/>
              </a:rPr>
              <a:t>وقتی براي بیمار روشن می شود که خودکشی راه حل خوبی نیست و دلایل مهمی براي ادامه زندگی و عدم ارتکاب خودکشی وجود دارد باز هم ممکن است هیچ گزینه دیگري غیر از خودکشی به ذهنش نرسد. درمانگر باید به بیمار کمک کند تا راه حل ها و گزینه هاي احتمالی دیگر را شناسایی کند.</a:t>
            </a:r>
            <a:endParaRPr lang="en-US" dirty="0"/>
          </a:p>
        </p:txBody>
      </p:sp>
    </p:spTree>
    <p:extLst>
      <p:ext uri="{BB962C8B-B14F-4D97-AF65-F5344CB8AC3E}">
        <p14:creationId xmlns:p14="http://schemas.microsoft.com/office/powerpoint/2010/main" val="373162015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ar-SA" dirty="0">
                <a:solidFill>
                  <a:srgbClr val="000000"/>
                </a:solidFill>
                <a:latin typeface="B Mitra"/>
                <a:ea typeface="B Mitra"/>
                <a:cs typeface="B Mitra"/>
              </a:rPr>
              <a:t>اگر بخواهید این گزینه ها را فقط از خود مراجع بیرون بکشید ممکن است این گزینه ها خیلی محدود شود ولی اگر از یک رویکرد بارش فکري استفاده کنید و بیمار را تشویق کنید تا هر راه حلی را که به ذهنش می رسد حتی آنهایی را که درنگاه اول بیهوده و بی فایده به نظر می رسند، درنظر بگیرد و خودتان نیز احتمالات دیگري را به آن اضافه کنید، فهرست طولانی تري از گزینه ها ي احتمالی درست می شود که سپس از میان آنها می شود بهترین مورد را انتخاب کرد. گاهی ممکن است مواردي  که مراجع در ابتدا بی فایده می دانست موثر واقع شوند</a:t>
            </a:r>
            <a:endParaRPr lang="en-US" dirty="0"/>
          </a:p>
        </p:txBody>
      </p:sp>
    </p:spTree>
    <p:extLst>
      <p:ext uri="{BB962C8B-B14F-4D97-AF65-F5344CB8AC3E}">
        <p14:creationId xmlns:p14="http://schemas.microsoft.com/office/powerpoint/2010/main" val="28269089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051" y="1011246"/>
            <a:ext cx="6038405" cy="4944943"/>
          </a:xfrm>
          <a:prstGeom prst="rect">
            <a:avLst/>
          </a:prstGeom>
        </p:spPr>
        <p:txBody>
          <a:bodyPr wrap="square">
            <a:spAutoFit/>
          </a:bodyPr>
          <a:lstStyle/>
          <a:p>
            <a:pPr marL="264160" indent="-6350" algn="just" rtl="1">
              <a:lnSpc>
                <a:spcPct val="200000"/>
              </a:lnSpc>
              <a:spcAft>
                <a:spcPts val="220"/>
              </a:spcAft>
            </a:pPr>
            <a:r>
              <a:rPr lang="ar-SA" sz="2000" b="1" spc="50" dirty="0">
                <a:ln w="0"/>
                <a:effectLst>
                  <a:innerShdw blurRad="63500" dist="50800" dir="13500000">
                    <a:srgbClr val="000000">
                      <a:alpha val="50000"/>
                    </a:srgbClr>
                  </a:innerShdw>
                </a:effectLst>
                <a:cs typeface="B Titr" panose="00000700000000000000" pitchFamily="2" charset="-78"/>
              </a:rPr>
              <a:t>عوامل خطر خودکشی</a:t>
            </a:r>
            <a:endParaRPr lang="fa-IR" sz="2000" b="1" spc="50" dirty="0">
              <a:ln w="0"/>
              <a:effectLst>
                <a:innerShdw blurRad="63500" dist="50800" dir="13500000">
                  <a:srgbClr val="000000">
                    <a:alpha val="50000"/>
                  </a:srgbClr>
                </a:innerShdw>
              </a:effectLst>
              <a:cs typeface="B Titr" panose="00000700000000000000" pitchFamily="2" charset="-78"/>
            </a:endParaRPr>
          </a:p>
          <a:p>
            <a:pPr algn="just" rtl="1">
              <a:lnSpc>
                <a:spcPct val="200000"/>
              </a:lnSpc>
            </a:pP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الف- عوامل جمعیت شناختی  </a:t>
            </a:r>
            <a:endParaRPr lang="en-US"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algn="just" rtl="1">
              <a:lnSpc>
                <a:spcPct val="200000"/>
              </a:lnSpc>
            </a:pP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ب –سابقه اختلالات روان پزشکی </a:t>
            </a:r>
            <a:endParaRPr lang="en-US"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algn="just" rtl="1">
              <a:lnSpc>
                <a:spcPct val="200000"/>
              </a:lnSpc>
            </a:pP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ج- سابقه رفتار خودکشی</a:t>
            </a:r>
            <a:endParaRPr lang="en-US"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algn="just" rtl="1">
              <a:lnSpc>
                <a:spcPct val="200000"/>
              </a:lnSpc>
            </a:pP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د - بیمارهاي هاي جسمی</a:t>
            </a:r>
            <a:endParaRPr lang="en-US"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algn="just" rtl="1">
              <a:lnSpc>
                <a:spcPct val="200000"/>
              </a:lnSpc>
            </a:pPr>
            <a:r>
              <a:rPr lang="ar-SA" sz="2000" b="1" spc="50" dirty="0">
                <a:ln w="0"/>
                <a:solidFill>
                  <a:srgbClr val="002060"/>
                </a:solidFill>
                <a:effectLst>
                  <a:innerShdw blurRad="63500" dist="50800" dir="13500000">
                    <a:srgbClr val="000000">
                      <a:alpha val="50000"/>
                    </a:srgbClr>
                  </a:innerShdw>
                </a:effectLst>
                <a:cs typeface="B Nazanin" panose="00000400000000000000" pitchFamily="2" charset="-78"/>
              </a:rPr>
              <a:t>ه-  عوامل خطر اجتماعی و موقعیتی  </a:t>
            </a:r>
            <a:endParaRPr lang="en-US" sz="2000"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264160" indent="-6350" algn="r" rtl="1">
              <a:lnSpc>
                <a:spcPct val="200000"/>
              </a:lnSpc>
              <a:spcAft>
                <a:spcPts val="220"/>
              </a:spcAft>
            </a:pPr>
            <a:endParaRPr lang="fa-IR" b="1" u="sng" dirty="0" smtClean="0">
              <a:solidFill>
                <a:srgbClr val="000000"/>
              </a:solidFill>
              <a:uFill>
                <a:solidFill>
                  <a:srgbClr val="000000"/>
                </a:solidFill>
              </a:uFill>
              <a:latin typeface="B Mitra" panose="00000400000000000000" pitchFamily="2" charset="-78"/>
              <a:ea typeface="B Mitra" panose="00000400000000000000" pitchFamily="2" charset="-78"/>
              <a:cs typeface="B Mitra" panose="00000400000000000000" pitchFamily="2" charset="-78"/>
            </a:endParaRPr>
          </a:p>
          <a:p>
            <a:pPr marL="264160" indent="-6350" algn="r" rtl="1">
              <a:lnSpc>
                <a:spcPct val="200000"/>
              </a:lnSpc>
              <a:spcAft>
                <a:spcPts val="220"/>
              </a:spcAft>
            </a:pPr>
            <a:r>
              <a:rPr lang="ar-SA" b="1" dirty="0" smtClean="0">
                <a:solidFill>
                  <a:srgbClr val="000000"/>
                </a:solidFill>
                <a:latin typeface="B Mitra" panose="00000400000000000000" pitchFamily="2" charset="-78"/>
                <a:ea typeface="B Mitra" panose="00000400000000000000" pitchFamily="2" charset="-78"/>
                <a:cs typeface="B Mitra" panose="00000400000000000000" pitchFamily="2" charset="-78"/>
              </a:rPr>
              <a:t>  </a:t>
            </a:r>
            <a:endParaRPr lang="en-US" sz="1800" dirty="0">
              <a:solidFill>
                <a:srgbClr val="000000"/>
              </a:solidFill>
              <a:effectLst/>
              <a:latin typeface="B Mitra" panose="00000400000000000000" pitchFamily="2" charset="-78"/>
              <a:ea typeface="B Mitra" panose="00000400000000000000" pitchFamily="2" charset="-78"/>
              <a:cs typeface="B Mitra" panose="00000400000000000000" pitchFamily="2" charset="-78"/>
            </a:endParaRPr>
          </a:p>
        </p:txBody>
      </p:sp>
    </p:spTree>
    <p:extLst>
      <p:ext uri="{BB962C8B-B14F-4D97-AF65-F5344CB8AC3E}">
        <p14:creationId xmlns:p14="http://schemas.microsoft.com/office/powerpoint/2010/main" val="392824734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62595" y="1666722"/>
            <a:ext cx="8203474" cy="2990562"/>
          </a:xfrm>
          <a:prstGeom prst="rect">
            <a:avLst/>
          </a:prstGeom>
        </p:spPr>
        <p:txBody>
          <a:bodyPr wrap="square">
            <a:spAutoFit/>
          </a:bodyPr>
          <a:lstStyle/>
          <a:p>
            <a:pPr algn="r" defTabSz="457200" rtl="1" fontAlgn="base">
              <a:lnSpc>
                <a:spcPct val="200000"/>
              </a:lnSpc>
              <a:spcBef>
                <a:spcPts val="1000"/>
              </a:spcBef>
              <a:buClr>
                <a:schemeClr val="accent1"/>
              </a:buClr>
              <a:buSzPct val="80000"/>
            </a:pPr>
            <a:r>
              <a:rPr lang="ar-SA" b="1" spc="50" dirty="0" smtClean="0">
                <a:ln w="0"/>
                <a:effectLst>
                  <a:innerShdw blurRad="63500" dist="50800" dir="13500000">
                    <a:srgbClr val="000000">
                      <a:alpha val="50000"/>
                    </a:srgbClr>
                  </a:innerShdw>
                </a:effectLst>
                <a:cs typeface="B Titr" panose="00000700000000000000" pitchFamily="2" charset="-78"/>
              </a:rPr>
              <a:t>خاتمه </a:t>
            </a:r>
            <a:r>
              <a:rPr lang="ar-SA" b="1" spc="50" dirty="0">
                <a:ln w="0"/>
                <a:effectLst>
                  <a:innerShdw blurRad="63500" dist="50800" dir="13500000">
                    <a:srgbClr val="000000">
                      <a:alpha val="50000"/>
                    </a:srgbClr>
                  </a:innerShdw>
                </a:effectLst>
                <a:cs typeface="B Titr" panose="00000700000000000000" pitchFamily="2" charset="-78"/>
              </a:rPr>
              <a:t>جلسه </a:t>
            </a:r>
            <a:endParaRPr lang="en-US" b="1" spc="50" dirty="0">
              <a:ln w="0"/>
              <a:effectLst>
                <a:innerShdw blurRad="63500" dist="50800" dir="13500000">
                  <a:srgbClr val="000000">
                    <a:alpha val="50000"/>
                  </a:srgbClr>
                </a:innerShdw>
              </a:effectLst>
              <a:cs typeface="B Titr" panose="00000700000000000000" pitchFamily="2" charset="-78"/>
            </a:endParaRPr>
          </a:p>
          <a:p>
            <a:pPr algn="r" defTabSz="457200" rtl="1" fontAlgn="base">
              <a:lnSpc>
                <a:spcPct val="200000"/>
              </a:lnSpc>
              <a:spcBef>
                <a:spcPts val="1000"/>
              </a:spcBef>
              <a:buClr>
                <a:schemeClr val="accent1"/>
              </a:buClr>
              <a:buSzPct val="80000"/>
            </a:pP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در خاتمه جلسه، توضیح دهید که ممکن است افکار و تمایلات خودکشی دوباره با بروز یک مشکل و یا پایین آمدن خلق تان بتدریج دوباره برگردد. در چنین مواقعی باید مراقب باشید و کارهایی را انجام دهید تا از عود کامل افکار و تمایلات خودکشی پیشگیري کنید. براي این منظور کارهاي زیر را انجام دهید</a:t>
            </a:r>
            <a:r>
              <a:rPr lang="ar-SA" dirty="0">
                <a:solidFill>
                  <a:srgbClr val="000000"/>
                </a:solidFill>
                <a:latin typeface="B Mitra" panose="00000400000000000000" pitchFamily="2" charset="-78"/>
                <a:ea typeface="B Mitra" panose="00000400000000000000" pitchFamily="2" charset="-78"/>
                <a:cs typeface="B Mitra" panose="00000400000000000000" pitchFamily="2" charset="-78"/>
              </a:rPr>
              <a:t>:  </a:t>
            </a:r>
            <a:endParaRPr lang="en-US" dirty="0">
              <a:solidFill>
                <a:srgbClr val="000000"/>
              </a:solidFill>
              <a:latin typeface="B Mitra" panose="00000400000000000000" pitchFamily="2" charset="-78"/>
              <a:ea typeface="B Mitra" panose="00000400000000000000" pitchFamily="2" charset="-78"/>
              <a:cs typeface="B Mitra" panose="00000400000000000000" pitchFamily="2" charset="-78"/>
            </a:endParaRPr>
          </a:p>
        </p:txBody>
      </p:sp>
    </p:spTree>
    <p:extLst>
      <p:ext uri="{BB962C8B-B14F-4D97-AF65-F5344CB8AC3E}">
        <p14:creationId xmlns:p14="http://schemas.microsoft.com/office/powerpoint/2010/main" val="491310892"/>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lgn="just" fontAlgn="base">
              <a:lnSpc>
                <a:spcPct val="118000"/>
              </a:lnSpc>
              <a:spcAft>
                <a:spcPts val="25"/>
              </a:spcAft>
              <a:buClr>
                <a:srgbClr val="000000"/>
              </a:buClr>
              <a:buSzPts val="1300"/>
              <a:buFont typeface="+mj-lt"/>
              <a:buAutoNum type="arabicParenR"/>
            </a:pPr>
            <a:r>
              <a:rPr lang="ar-SA" dirty="0">
                <a:solidFill>
                  <a:srgbClr val="000000"/>
                </a:solidFill>
                <a:uFill>
                  <a:solidFill>
                    <a:srgbClr val="000000"/>
                  </a:solidFill>
                </a:uFill>
                <a:latin typeface="B Mitra"/>
                <a:ea typeface="B Mitra"/>
                <a:cs typeface="B Mitra"/>
              </a:rPr>
              <a:t>عوامل برانگیزان موقعیت هاي پرخطر را شناسایی کنید- عواملی را که احساس نومیدي و افکار خودکشی را افزایش می دهد ،شناسایی کنید. براي مثال پایین آمدن خلق و یا مشاجره با اعضاي خانواده و یا ازدست دان یک ارتباط مهم ممکن است موجب بروز دوباره افکار خودکشی شود.</a:t>
            </a:r>
            <a:r>
              <a:rPr lang="ar-SA" dirty="0">
                <a:solidFill>
                  <a:srgbClr val="000000"/>
                </a:solidFill>
                <a:uFill>
                  <a:solidFill>
                    <a:srgbClr val="000000"/>
                  </a:solidFill>
                </a:uFill>
                <a:latin typeface="B Mitra"/>
                <a:ea typeface="Times New Roman" panose="02020603050405020304" pitchFamily="18" charset="0"/>
                <a:cs typeface="Times New Roman" panose="02020603050405020304" pitchFamily="18" charset="0"/>
              </a:rPr>
              <a:t> </a:t>
            </a:r>
            <a:endParaRPr lang="en-US" dirty="0">
              <a:solidFill>
                <a:srgbClr val="000000"/>
              </a:solidFill>
              <a:uFill>
                <a:solidFill>
                  <a:srgbClr val="000000"/>
                </a:solidFill>
              </a:uFill>
              <a:latin typeface="B Mitra"/>
              <a:ea typeface="B Mitra"/>
              <a:cs typeface="B Mitra"/>
            </a:endParaRPr>
          </a:p>
          <a:p>
            <a:r>
              <a:rPr lang="ar-SA" dirty="0">
                <a:solidFill>
                  <a:srgbClr val="000000"/>
                </a:solidFill>
                <a:latin typeface="B Mitra"/>
                <a:ea typeface="B Mitra"/>
                <a:cs typeface="B Mitra"/>
              </a:rPr>
              <a:t>حمایت تخصصی بگیرید. براي مقابله با عوامل و موقعیت هاي برانگیزان به متخصص مراجعه کنید تا به شما کمک کند تا با این عوامل به شکل موثري مقابله کنید.</a:t>
            </a:r>
            <a:r>
              <a:rPr lang="ar-SA" dirty="0">
                <a:solidFill>
                  <a:srgbClr val="000000"/>
                </a:solidFill>
                <a:ea typeface="Times New Roman" panose="02020603050405020304" pitchFamily="18" charset="0"/>
                <a:cs typeface="Times New Roman" panose="02020603050405020304" pitchFamily="18" charset="0"/>
              </a:rPr>
              <a:t> </a:t>
            </a:r>
            <a:endParaRPr lang="en-US" dirty="0"/>
          </a:p>
        </p:txBody>
      </p:sp>
    </p:spTree>
    <p:extLst>
      <p:ext uri="{BB962C8B-B14F-4D97-AF65-F5344CB8AC3E}">
        <p14:creationId xmlns:p14="http://schemas.microsoft.com/office/powerpoint/2010/main" val="373922848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lgn="just" fontAlgn="base">
              <a:lnSpc>
                <a:spcPct val="118000"/>
              </a:lnSpc>
              <a:spcAft>
                <a:spcPts val="25"/>
              </a:spcAft>
              <a:buClr>
                <a:srgbClr val="000000"/>
              </a:buClr>
              <a:buSzPts val="1300"/>
              <a:buFont typeface="+mj-lt"/>
              <a:buAutoNum type="arabicParenR"/>
            </a:pPr>
            <a:r>
              <a:rPr lang="ar-SA" dirty="0">
                <a:solidFill>
                  <a:srgbClr val="000000"/>
                </a:solidFill>
                <a:uFill>
                  <a:solidFill>
                    <a:srgbClr val="000000"/>
                  </a:solidFill>
                </a:uFill>
                <a:latin typeface="B Mitra"/>
                <a:ea typeface="B Mitra"/>
                <a:cs typeface="B Mitra"/>
              </a:rPr>
              <a:t>داروهایتان را طبق دستور پزشک مصرف کنید. اگر داروها اثر ندارد یا اثرات جانبی آن موجب مشکلاتی شده است با دکترتان صحبت کنید. اگر براي افسردگی دارو می خورید باید بدانید که علائم افسردگی بتدریج از بین می رود. ابتدا علائم جسمی مثل انرژي و خواب بهبود پیدا می کند و سپس خلق تان بهتر می شود. اگر احساس می کنید خلق تان  دوباره دارد پایین می آید حتما با دکترتان صحبت کنید. شاید نیاز باشد دارو و یا مقدار آن تغییر پیدا کند. </a:t>
            </a:r>
            <a:r>
              <a:rPr lang="ar-SA" dirty="0">
                <a:solidFill>
                  <a:srgbClr val="000000"/>
                </a:solidFill>
                <a:uFill>
                  <a:solidFill>
                    <a:srgbClr val="000000"/>
                  </a:solidFill>
                </a:uFill>
                <a:latin typeface="B Mitra"/>
                <a:ea typeface="Times New Roman" panose="02020603050405020304" pitchFamily="18" charset="0"/>
                <a:cs typeface="Times New Roman" panose="02020603050405020304" pitchFamily="18" charset="0"/>
              </a:rPr>
              <a:t> </a:t>
            </a:r>
            <a:endParaRPr lang="en-US" dirty="0">
              <a:solidFill>
                <a:srgbClr val="000000"/>
              </a:solidFill>
              <a:uFill>
                <a:solidFill>
                  <a:srgbClr val="000000"/>
                </a:solidFill>
              </a:uFill>
              <a:latin typeface="B Mitra"/>
              <a:ea typeface="B Mitra"/>
              <a:cs typeface="B Mitra"/>
            </a:endParaRPr>
          </a:p>
          <a:p>
            <a:pPr marL="0" indent="0">
              <a:buNone/>
            </a:pPr>
            <a:endParaRPr lang="en-US" dirty="0"/>
          </a:p>
        </p:txBody>
      </p:sp>
    </p:spTree>
    <p:extLst>
      <p:ext uri="{BB962C8B-B14F-4D97-AF65-F5344CB8AC3E}">
        <p14:creationId xmlns:p14="http://schemas.microsoft.com/office/powerpoint/2010/main" val="424152500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جلسه جهارم آموزش خانواده</a:t>
            </a:r>
            <a:endParaRPr lang="en-US" dirty="0"/>
          </a:p>
        </p:txBody>
      </p:sp>
      <p:sp>
        <p:nvSpPr>
          <p:cNvPr id="3" name="Content Placeholder 2"/>
          <p:cNvSpPr>
            <a:spLocks noGrp="1"/>
          </p:cNvSpPr>
          <p:nvPr>
            <p:ph idx="1"/>
          </p:nvPr>
        </p:nvSpPr>
        <p:spPr/>
        <p:txBody>
          <a:bodyPr/>
          <a:lstStyle/>
          <a:p>
            <a:pPr marL="0" lvl="0" indent="0" fontAlgn="base">
              <a:lnSpc>
                <a:spcPct val="150000"/>
              </a:lnSpc>
              <a:buClr>
                <a:srgbClr val="5FCBEF"/>
              </a:buClr>
              <a:buNone/>
            </a:pP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اهداف: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285750" lvl="0" indent="-285750" fontAlgn="base">
              <a:lnSpc>
                <a:spcPct val="150000"/>
              </a:lnSpc>
              <a:buClr>
                <a:srgbClr val="5FCBEF"/>
              </a:buClr>
              <a:buFont typeface="Wingdings" panose="05000000000000000000" pitchFamily="2" charset="2"/>
              <a:buChar char="ü"/>
            </a:pP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آموزش خانواده در مورد عوامل خطر و محافظ خانواده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285750" lvl="0" indent="-285750" fontAlgn="base">
              <a:lnSpc>
                <a:spcPct val="150000"/>
              </a:lnSpc>
              <a:buClr>
                <a:srgbClr val="5FCBEF"/>
              </a:buClr>
              <a:buFont typeface="Wingdings" panose="05000000000000000000" pitchFamily="2" charset="2"/>
              <a:buChar char="ü"/>
            </a:pP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آموزش خانواده در مورد عوامل هشداردهنده خودکشی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285750" lvl="0" indent="-285750" fontAlgn="base">
              <a:lnSpc>
                <a:spcPct val="150000"/>
              </a:lnSpc>
              <a:buClr>
                <a:srgbClr val="5FCBEF"/>
              </a:buClr>
              <a:buFont typeface="Wingdings" panose="05000000000000000000" pitchFamily="2" charset="2"/>
              <a:buChar char="ü"/>
            </a:pP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آموزش خانواده در مورد شیوه هاي مقابله با خودکشی بیمار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0" lvl="0" indent="0" fontAlgn="base">
              <a:lnSpc>
                <a:spcPct val="150000"/>
              </a:lnSpc>
              <a:buClr>
                <a:srgbClr val="5FCBEF"/>
              </a:buClr>
              <a:buNone/>
            </a:pPr>
            <a:r>
              <a:rPr lang="en-US" b="1" spc="50" dirty="0">
                <a:ln w="0"/>
                <a:solidFill>
                  <a:srgbClr val="002060"/>
                </a:solidFill>
                <a:effectLst>
                  <a:innerShdw blurRad="63500" dist="50800" dir="13500000">
                    <a:srgbClr val="000000">
                      <a:alpha val="50000"/>
                    </a:srgbClr>
                  </a:innerShdw>
                </a:effectLst>
                <a:cs typeface="B Nazanin" panose="00000400000000000000" pitchFamily="2" charset="-78"/>
              </a:rPr>
              <a:t>  </a:t>
            </a:r>
          </a:p>
          <a:p>
            <a:pPr marL="0" lvl="0" indent="0" fontAlgn="base">
              <a:lnSpc>
                <a:spcPct val="150000"/>
              </a:lnSpc>
              <a:buClr>
                <a:srgbClr val="5FCBEF"/>
              </a:buClr>
              <a:buNone/>
            </a:pPr>
            <a:r>
              <a:rPr lang="ar-SA" b="1" spc="50" dirty="0">
                <a:ln w="0"/>
                <a:solidFill>
                  <a:prstClr val="black"/>
                </a:solidFill>
                <a:effectLst>
                  <a:innerShdw blurRad="63500" dist="50800" dir="13500000">
                    <a:srgbClr val="000000">
                      <a:alpha val="50000"/>
                    </a:srgbClr>
                  </a:innerShdw>
                </a:effectLst>
                <a:cs typeface="B Nazanin" panose="00000400000000000000" pitchFamily="2" charset="-78"/>
              </a:rPr>
              <a:t>وسایل مورد نیاز:  </a:t>
            </a:r>
            <a:endParaRPr lang="en-US" b="1" spc="50" dirty="0">
              <a:ln w="0"/>
              <a:solidFill>
                <a:prstClr val="black"/>
              </a:solidFill>
              <a:effectLst>
                <a:innerShdw blurRad="63500" dist="50800" dir="13500000">
                  <a:srgbClr val="000000">
                    <a:alpha val="50000"/>
                  </a:srgbClr>
                </a:innerShdw>
              </a:effectLst>
              <a:cs typeface="B Nazanin" panose="00000400000000000000" pitchFamily="2" charset="-78"/>
            </a:endParaRPr>
          </a:p>
          <a:p>
            <a:pPr marL="285750" lvl="0" indent="-285750" fontAlgn="base">
              <a:lnSpc>
                <a:spcPct val="150000"/>
              </a:lnSpc>
              <a:buClr>
                <a:srgbClr val="5FCBEF"/>
              </a:buClr>
              <a:buFont typeface="Wingdings" panose="05000000000000000000" pitchFamily="2" charset="2"/>
              <a:buChar char="ü"/>
            </a:pP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 راهنماي مداخله مختصر براي خودکشی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0" indent="0">
              <a:buNone/>
            </a:pPr>
            <a:endParaRPr lang="en-US" dirty="0"/>
          </a:p>
        </p:txBody>
      </p:sp>
    </p:spTree>
    <p:extLst>
      <p:ext uri="{BB962C8B-B14F-4D97-AF65-F5344CB8AC3E}">
        <p14:creationId xmlns:p14="http://schemas.microsoft.com/office/powerpoint/2010/main" val="411172044"/>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2332" y="424811"/>
            <a:ext cx="8477794" cy="6765955"/>
          </a:xfrm>
          <a:prstGeom prst="rect">
            <a:avLst/>
          </a:prstGeom>
        </p:spPr>
        <p:txBody>
          <a:bodyPr wrap="square">
            <a:spAutoFit/>
          </a:bodyPr>
          <a:lstStyle/>
          <a:p>
            <a:pPr lvl="0" algn="r" rtl="1" fontAlgn="base">
              <a:lnSpc>
                <a:spcPct val="200000"/>
              </a:lnSpc>
              <a:spcAft>
                <a:spcPts val="235"/>
              </a:spcAft>
              <a:buClr>
                <a:srgbClr val="000000"/>
              </a:buClr>
              <a:buSzPts val="1300"/>
            </a:pPr>
            <a:r>
              <a:rPr lang="ar-SA" b="1" spc="50" dirty="0">
                <a:ln w="0"/>
                <a:effectLst>
                  <a:innerShdw blurRad="63500" dist="50800" dir="13500000">
                    <a:srgbClr val="000000">
                      <a:alpha val="50000"/>
                    </a:srgbClr>
                  </a:innerShdw>
                </a:effectLst>
                <a:cs typeface="B Titr" panose="00000700000000000000" pitchFamily="2" charset="-78"/>
              </a:rPr>
              <a:t>آموزش روانی خانواده </a:t>
            </a:r>
            <a:endParaRPr lang="en-US" b="1" spc="50" dirty="0">
              <a:ln w="0"/>
              <a:effectLst>
                <a:innerShdw blurRad="63500" dist="50800" dir="13500000">
                  <a:srgbClr val="000000">
                    <a:alpha val="50000"/>
                  </a:srgbClr>
                </a:innerShdw>
              </a:effectLst>
              <a:cs typeface="B Titr" panose="00000700000000000000" pitchFamily="2" charset="-78"/>
            </a:endParaRPr>
          </a:p>
          <a:p>
            <a:pPr marL="260985" indent="-1905" algn="just" rtl="1">
              <a:lnSpc>
                <a:spcPct val="200000"/>
              </a:lnSpc>
              <a:spcAft>
                <a:spcPts val="25"/>
              </a:spcAft>
            </a:pP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آموزش هاي روان شناختی لازم در مورد خودکشی را به خانواده ارائه دهید. این آموزش شامل عوامل خطر و محافظ خودکشی است. در توضیح این عوامل روي مواردي که مربوط به بیمار است و نقش خانواده به عنوان یک عامل محافظ و نیز عامل خطر  تاکید کنید. ابتدا به نقش خانواده به عنوان یک عامل خطر و نیز محافظ خودکشی تاکید کنید و توضیح دهید در اغلب موارد عدم وجود حمایت خانوادگی و اجتماعی که موجب انزوا و گوشه گیري می شود یک عامل خطر مهم خودکشی است. گاهی علت آن تحریف هاي ادراکی بیمار به دلیل افسردگی یا سایر بیماري هاي روانی است و گاهی نیز خشونت خانگی، مصرف مواد و...آنها را از خانواده دور می کند.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p:txBody>
      </p:sp>
    </p:spTree>
    <p:extLst>
      <p:ext uri="{BB962C8B-B14F-4D97-AF65-F5344CB8AC3E}">
        <p14:creationId xmlns:p14="http://schemas.microsoft.com/office/powerpoint/2010/main" val="2255776815"/>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260985" lvl="0" indent="-1905" algn="just" defTabSz="914400">
              <a:lnSpc>
                <a:spcPct val="200000"/>
              </a:lnSpc>
              <a:spcBef>
                <a:spcPts val="0"/>
              </a:spcBef>
              <a:spcAft>
                <a:spcPts val="25"/>
              </a:spcAft>
              <a:buClrTx/>
              <a:buSzTx/>
              <a:buNone/>
            </a:pP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در هرصورت فرد ممکن است به عشق و مراقبت خانواده و دوستان که یک عامل محافظتی است، دسترسی نداشته و یا آنها را از خود دور کند و به این ترتیب خود را از یک منبع مهم حمایتی محروم کند.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a:p>
            <a:pPr marL="0" indent="0">
              <a:buNone/>
            </a:pPr>
            <a:endParaRPr lang="en-US" dirty="0"/>
          </a:p>
        </p:txBody>
      </p:sp>
    </p:spTree>
    <p:extLst>
      <p:ext uri="{BB962C8B-B14F-4D97-AF65-F5344CB8AC3E}">
        <p14:creationId xmlns:p14="http://schemas.microsoft.com/office/powerpoint/2010/main" val="402987810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627017" y="673632"/>
            <a:ext cx="8490857" cy="3372718"/>
          </a:xfrm>
          <a:prstGeom prst="rect">
            <a:avLst/>
          </a:prstGeom>
        </p:spPr>
        <p:txBody>
          <a:bodyPr wrap="square">
            <a:spAutoFit/>
          </a:bodyPr>
          <a:lstStyle/>
          <a:p>
            <a:pPr lvl="0" algn="r" rtl="1" fontAlgn="base">
              <a:lnSpc>
                <a:spcPct val="150000"/>
              </a:lnSpc>
              <a:spcAft>
                <a:spcPts val="235"/>
              </a:spcAft>
              <a:buClr>
                <a:srgbClr val="000000"/>
              </a:buClr>
              <a:buSzPts val="1300"/>
            </a:pPr>
            <a:r>
              <a:rPr lang="ar-SA" b="1" spc="50" dirty="0" smtClean="0">
                <a:ln w="0"/>
                <a:effectLst>
                  <a:innerShdw blurRad="63500" dist="50800" dir="13500000">
                    <a:srgbClr val="000000">
                      <a:alpha val="50000"/>
                    </a:srgbClr>
                  </a:innerShdw>
                </a:effectLst>
                <a:cs typeface="B Titr" panose="00000700000000000000" pitchFamily="2" charset="-78"/>
              </a:rPr>
              <a:t>آموزش پیشگیري </a:t>
            </a:r>
            <a:r>
              <a:rPr lang="ar-SA" b="1" spc="50" dirty="0">
                <a:ln w="0"/>
                <a:effectLst>
                  <a:innerShdw blurRad="63500" dist="50800" dir="13500000">
                    <a:srgbClr val="000000">
                      <a:alpha val="50000"/>
                    </a:srgbClr>
                  </a:innerShdw>
                </a:effectLst>
                <a:cs typeface="B Titr" panose="00000700000000000000" pitchFamily="2" charset="-78"/>
              </a:rPr>
              <a:t>از خودکشی </a:t>
            </a:r>
            <a:endParaRPr lang="en-US" b="1" spc="50" dirty="0">
              <a:ln w="0"/>
              <a:effectLst>
                <a:innerShdw blurRad="63500" dist="50800" dir="13500000">
                  <a:srgbClr val="000000">
                    <a:alpha val="50000"/>
                  </a:srgbClr>
                </a:innerShdw>
              </a:effectLst>
              <a:cs typeface="B Titr" panose="00000700000000000000" pitchFamily="2" charset="-78"/>
            </a:endParaRPr>
          </a:p>
          <a:p>
            <a:pPr marL="260985" indent="-1905" algn="just" rtl="1">
              <a:lnSpc>
                <a:spcPct val="200000"/>
              </a:lnSpc>
              <a:spcAft>
                <a:spcPts val="25"/>
              </a:spcAft>
            </a:pPr>
            <a:r>
              <a:rPr lang="ar-SA" b="1" spc="50" dirty="0">
                <a:ln w="0"/>
                <a:solidFill>
                  <a:srgbClr val="002060"/>
                </a:solidFill>
                <a:effectLst>
                  <a:innerShdw blurRad="63500" dist="50800" dir="13500000">
                    <a:srgbClr val="000000">
                      <a:alpha val="50000"/>
                    </a:srgbClr>
                  </a:innerShdw>
                </a:effectLst>
                <a:cs typeface="B Nazanin" panose="00000400000000000000" pitchFamily="2" charset="-78"/>
              </a:rPr>
              <a:t>عوامل خطر و نشانه هاي هشدار دهنده خودکشی را براي خانواده توضیح دهید تا بتوانند احتمال خطر را به طور مداوم پایش کنند. براي این کار به صورت روشن به آنها آموزش دهید که چگونه در خارج از جلسات درمان و یا پس از ترخیص از بیمارستان این کار را انجام دهند. توضیح دهید که خودکشی یک سري عوامل هشدار دهنده اولیه دارد که اگر به موقع تشخیص داده شود می توان از اقدام به خودکشی پیشگیري کرد. این نشانه ها، عبارتند از:   </a:t>
            </a:r>
            <a:endParaRPr lang="en-US" b="1" spc="50" dirty="0">
              <a:ln w="0"/>
              <a:solidFill>
                <a:srgbClr val="002060"/>
              </a:solidFill>
              <a:effectLst>
                <a:innerShdw blurRad="63500" dist="50800" dir="13500000">
                  <a:srgbClr val="000000">
                    <a:alpha val="50000"/>
                  </a:srgbClr>
                </a:innerShdw>
              </a:effectLst>
              <a:cs typeface="B Nazanin" panose="00000400000000000000" pitchFamily="2" charset="-78"/>
            </a:endParaRPr>
          </a:p>
        </p:txBody>
      </p:sp>
      <p:graphicFrame>
        <p:nvGraphicFramePr>
          <p:cNvPr id="10" name="Table 9"/>
          <p:cNvGraphicFramePr>
            <a:graphicFrameLocks noGrp="1"/>
          </p:cNvGraphicFramePr>
          <p:nvPr>
            <p:extLst>
              <p:ext uri="{D42A27DB-BD31-4B8C-83A1-F6EECF244321}">
                <p14:modId xmlns:p14="http://schemas.microsoft.com/office/powerpoint/2010/main" val="2064436429"/>
              </p:ext>
            </p:extLst>
          </p:nvPr>
        </p:nvGraphicFramePr>
        <p:xfrm>
          <a:off x="143691" y="4046350"/>
          <a:ext cx="9849394" cy="1817370"/>
        </p:xfrm>
        <a:graphic>
          <a:graphicData uri="http://schemas.openxmlformats.org/drawingml/2006/table">
            <a:tbl>
              <a:tblPr firstRow="1" firstCol="1" bandRow="1"/>
              <a:tblGrid>
                <a:gridCol w="5527661">
                  <a:extLst>
                    <a:ext uri="{9D8B030D-6E8A-4147-A177-3AD203B41FA5}">
                      <a16:colId xmlns="" xmlns:a16="http://schemas.microsoft.com/office/drawing/2014/main" val="1087290350"/>
                    </a:ext>
                  </a:extLst>
                </a:gridCol>
                <a:gridCol w="4321733">
                  <a:extLst>
                    <a:ext uri="{9D8B030D-6E8A-4147-A177-3AD203B41FA5}">
                      <a16:colId xmlns="" xmlns:a16="http://schemas.microsoft.com/office/drawing/2014/main" val="4212900961"/>
                    </a:ext>
                  </a:extLst>
                </a:gridCol>
              </a:tblGrid>
              <a:tr h="1817370">
                <a:tc>
                  <a:txBody>
                    <a:bodyPr/>
                    <a:lstStyle/>
                    <a:p>
                      <a:endParaRPr lang="en-US"/>
                    </a:p>
                  </a:txBody>
                  <a:tcPr marL="0" marR="0" marT="2540" marB="0">
                    <a:lnL>
                      <a:noFill/>
                    </a:lnL>
                    <a:lnR>
                      <a:noFill/>
                    </a:lnR>
                    <a:lnT>
                      <a:noFill/>
                    </a:lnT>
                    <a:lnB>
                      <a:noFill/>
                    </a:lnB>
                  </a:tcPr>
                </a:tc>
                <a:tc>
                  <a:txBody>
                    <a:bodyPr/>
                    <a:lstStyle/>
                    <a:p>
                      <a:endParaRPr lang="en-US" dirty="0"/>
                    </a:p>
                  </a:txBody>
                  <a:tcPr marL="0" marR="0" marT="2540" marB="0">
                    <a:lnL>
                      <a:noFill/>
                    </a:lnL>
                    <a:lnR>
                      <a:noFill/>
                    </a:lnR>
                    <a:lnT>
                      <a:noFill/>
                    </a:lnT>
                    <a:lnB>
                      <a:noFill/>
                    </a:lnB>
                  </a:tcPr>
                </a:tc>
                <a:extLst>
                  <a:ext uri="{0D108BD9-81ED-4DB2-BD59-A6C34878D82A}">
                    <a16:rowId xmlns="" xmlns:a16="http://schemas.microsoft.com/office/drawing/2014/main" val="2324899556"/>
                  </a:ext>
                </a:extLst>
              </a:tr>
            </a:tbl>
          </a:graphicData>
        </a:graphic>
      </p:graphicFrame>
    </p:spTree>
    <p:extLst>
      <p:ext uri="{BB962C8B-B14F-4D97-AF65-F5344CB8AC3E}">
        <p14:creationId xmlns:p14="http://schemas.microsoft.com/office/powerpoint/2010/main" val="2939781763"/>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47472" marR="146304" indent="-347472" algn="ctr" fontAlgn="base">
              <a:lnSpc>
                <a:spcPct val="107000"/>
              </a:lnSpc>
              <a:spcBef>
                <a:spcPts val="0"/>
              </a:spcBef>
              <a:spcAft>
                <a:spcPts val="210"/>
              </a:spcAft>
              <a:buClr>
                <a:srgbClr val="000000"/>
              </a:buClr>
              <a:buSzPts val="1300"/>
              <a:buFont typeface="Wingdings" panose="05000000000000000000" pitchFamily="2" charset="2"/>
              <a:buChar char="ü"/>
            </a:pPr>
            <a:r>
              <a:rPr lang="ar-SA" b="1" dirty="0">
                <a:solidFill>
                  <a:srgbClr val="000000"/>
                </a:solidFill>
                <a:latin typeface="Wingdings" panose="05000000000000000000" pitchFamily="2" charset="2"/>
                <a:ea typeface="Wingdings" panose="05000000000000000000" pitchFamily="2" charset="2"/>
                <a:cs typeface="B Nazanin"/>
              </a:rPr>
              <a:t>بی توجهی به رفاه شخصی</a:t>
            </a:r>
            <a:r>
              <a:rPr lang="ar-SA" b="1" dirty="0">
                <a:solidFill>
                  <a:srgbClr val="000000"/>
                </a:solidFill>
                <a:latin typeface="Wingdings" panose="05000000000000000000" pitchFamily="2" charset="2"/>
                <a:ea typeface="Times New Roman" panose="02020603050405020304" pitchFamily="18" charset="0"/>
                <a:cs typeface="Wingdings" panose="05000000000000000000" pitchFamily="2" charset="2"/>
              </a:rPr>
              <a:t> </a:t>
            </a:r>
            <a:endParaRPr lang="en-US" dirty="0">
              <a:latin typeface="Arial" panose="020B0604020202020204" pitchFamily="34" charset="0"/>
            </a:endParaRPr>
          </a:p>
          <a:p>
            <a:pPr marL="347472" marR="146304" indent="-347472" algn="ctr" fontAlgn="base">
              <a:lnSpc>
                <a:spcPct val="107000"/>
              </a:lnSpc>
              <a:spcBef>
                <a:spcPts val="0"/>
              </a:spcBef>
              <a:spcAft>
                <a:spcPts val="205"/>
              </a:spcAft>
            </a:pPr>
            <a:r>
              <a:rPr lang="ar-SA" b="1" dirty="0">
                <a:solidFill>
                  <a:srgbClr val="000000"/>
                </a:solidFill>
                <a:latin typeface="Wingdings" panose="05000000000000000000" pitchFamily="2" charset="2"/>
                <a:ea typeface="Wingdings" panose="05000000000000000000" pitchFamily="2" charset="2"/>
                <a:cs typeface="B Nazanin"/>
              </a:rPr>
              <a:t>کاهش پیشرفت تحصیلی یا عملکرد شغلی</a:t>
            </a:r>
            <a:r>
              <a:rPr lang="ar-SA" b="1" dirty="0">
                <a:solidFill>
                  <a:srgbClr val="000000"/>
                </a:solidFill>
                <a:latin typeface="Wingdings" panose="05000000000000000000" pitchFamily="2" charset="2"/>
                <a:ea typeface="Times New Roman" panose="02020603050405020304" pitchFamily="18" charset="0"/>
                <a:cs typeface="Wingdings" panose="05000000000000000000" pitchFamily="2" charset="2"/>
              </a:rPr>
              <a:t> </a:t>
            </a:r>
            <a:endParaRPr lang="en-US" dirty="0">
              <a:latin typeface="Arial" panose="020B0604020202020204" pitchFamily="34" charset="0"/>
            </a:endParaRPr>
          </a:p>
          <a:p>
            <a:pPr marL="347472" marR="146304" indent="-347472" algn="ctr" fontAlgn="base">
              <a:lnSpc>
                <a:spcPct val="107000"/>
              </a:lnSpc>
              <a:spcBef>
                <a:spcPts val="0"/>
              </a:spcBef>
              <a:spcAft>
                <a:spcPts val="205"/>
              </a:spcAft>
            </a:pPr>
            <a:r>
              <a:rPr lang="ar-SA" b="1" dirty="0">
                <a:solidFill>
                  <a:srgbClr val="000000"/>
                </a:solidFill>
                <a:latin typeface="Wingdings" panose="05000000000000000000" pitchFamily="2" charset="2"/>
                <a:ea typeface="Wingdings" panose="05000000000000000000" pitchFamily="2" charset="2"/>
                <a:cs typeface="B Nazanin"/>
              </a:rPr>
              <a:t>تغییر الگوي خواب و خوراك</a:t>
            </a:r>
            <a:r>
              <a:rPr lang="ar-SA" b="1" dirty="0">
                <a:solidFill>
                  <a:srgbClr val="000000"/>
                </a:solidFill>
                <a:latin typeface="Wingdings" panose="05000000000000000000" pitchFamily="2" charset="2"/>
                <a:ea typeface="Times New Roman" panose="02020603050405020304" pitchFamily="18" charset="0"/>
                <a:cs typeface="Wingdings" panose="05000000000000000000" pitchFamily="2" charset="2"/>
              </a:rPr>
              <a:t> </a:t>
            </a:r>
            <a:endParaRPr lang="en-US" dirty="0">
              <a:latin typeface="Arial" panose="020B0604020202020204" pitchFamily="34" charset="0"/>
            </a:endParaRPr>
          </a:p>
          <a:p>
            <a:pPr marL="347472" marR="146304" indent="-347472" algn="ctr" fontAlgn="base">
              <a:lnSpc>
                <a:spcPct val="116000"/>
              </a:lnSpc>
              <a:spcBef>
                <a:spcPts val="0"/>
              </a:spcBef>
              <a:spcAft>
                <a:spcPts val="20"/>
              </a:spcAft>
            </a:pPr>
            <a:r>
              <a:rPr lang="ar-SA" b="1" dirty="0">
                <a:solidFill>
                  <a:srgbClr val="000000"/>
                </a:solidFill>
                <a:latin typeface="Wingdings" panose="05000000000000000000" pitchFamily="2" charset="2"/>
                <a:ea typeface="Wingdings" panose="05000000000000000000" pitchFamily="2" charset="2"/>
                <a:cs typeface="B Nazanin"/>
              </a:rPr>
              <a:t>تغییر الگوي تعاملات اجتماعی مانند انزوا و کناره گیري از خانواده، دوستان و اجتماع</a:t>
            </a:r>
            <a:r>
              <a:rPr lang="ar-SA" b="1" dirty="0">
                <a:solidFill>
                  <a:srgbClr val="000000"/>
                </a:solidFill>
                <a:latin typeface="Wingdings" panose="05000000000000000000" pitchFamily="2" charset="2"/>
                <a:ea typeface="Times New Roman" panose="02020603050405020304" pitchFamily="18" charset="0"/>
                <a:cs typeface="Wingdings" panose="05000000000000000000" pitchFamily="2" charset="2"/>
              </a:rPr>
              <a:t> </a:t>
            </a:r>
            <a:endParaRPr lang="en-US" dirty="0">
              <a:latin typeface="Arial" panose="020B0604020202020204" pitchFamily="34" charset="0"/>
            </a:endParaRPr>
          </a:p>
          <a:p>
            <a:pPr marL="347472" marR="146304" indent="-347472" algn="ctr" fontAlgn="base">
              <a:lnSpc>
                <a:spcPct val="107000"/>
              </a:lnSpc>
              <a:spcBef>
                <a:spcPts val="0"/>
              </a:spcBef>
              <a:spcAft>
                <a:spcPts val="200"/>
              </a:spcAft>
            </a:pPr>
            <a:r>
              <a:rPr lang="ar-SA" b="1" dirty="0">
                <a:solidFill>
                  <a:srgbClr val="000000"/>
                </a:solidFill>
                <a:latin typeface="Wingdings" panose="05000000000000000000" pitchFamily="2" charset="2"/>
                <a:ea typeface="Wingdings" panose="05000000000000000000" pitchFamily="2" charset="2"/>
                <a:cs typeface="B Nazanin"/>
              </a:rPr>
              <a:t>بی علاقگی و بی توجهی به احساس دیگران</a:t>
            </a:r>
            <a:r>
              <a:rPr lang="ar-SA" b="1" dirty="0">
                <a:solidFill>
                  <a:srgbClr val="000000"/>
                </a:solidFill>
                <a:latin typeface="Wingdings" panose="05000000000000000000" pitchFamily="2" charset="2"/>
                <a:ea typeface="Times New Roman" panose="02020603050405020304" pitchFamily="18" charset="0"/>
                <a:cs typeface="Wingdings" panose="05000000000000000000" pitchFamily="2" charset="2"/>
              </a:rPr>
              <a:t> </a:t>
            </a:r>
            <a:endParaRPr lang="en-US" dirty="0">
              <a:latin typeface="Arial" panose="020B0604020202020204" pitchFamily="34" charset="0"/>
            </a:endParaRPr>
          </a:p>
          <a:p>
            <a:pPr marL="347472" marR="146304" indent="-347472" algn="ctr" fontAlgn="base">
              <a:lnSpc>
                <a:spcPct val="107000"/>
              </a:lnSpc>
              <a:spcBef>
                <a:spcPts val="0"/>
              </a:spcBef>
            </a:pPr>
            <a:r>
              <a:rPr lang="ar-SA" b="1" dirty="0">
                <a:solidFill>
                  <a:srgbClr val="000000"/>
                </a:solidFill>
                <a:latin typeface="Wingdings" panose="05000000000000000000" pitchFamily="2" charset="2"/>
                <a:ea typeface="Wingdings" panose="05000000000000000000" pitchFamily="2" charset="2"/>
                <a:cs typeface="B Nazanin"/>
              </a:rPr>
              <a:t>اشتغال ذهنی با موضوعات مرگ </a:t>
            </a:r>
            <a:r>
              <a:rPr lang="ar-SA" b="1" dirty="0">
                <a:solidFill>
                  <a:srgbClr val="000000"/>
                </a:solidFill>
                <a:latin typeface="Wingdings" panose="05000000000000000000" pitchFamily="2" charset="2"/>
                <a:ea typeface="Times New Roman" panose="02020603050405020304" pitchFamily="18" charset="0"/>
                <a:cs typeface="Wingdings" panose="05000000000000000000" pitchFamily="2" charset="2"/>
              </a:rPr>
              <a:t> </a:t>
            </a:r>
            <a:endParaRPr lang="en-US" dirty="0">
              <a:latin typeface="Arial" panose="020B0604020202020204" pitchFamily="34" charset="0"/>
            </a:endParaRPr>
          </a:p>
          <a:p>
            <a:pPr marL="347472" marR="36576" indent="-347472" fontAlgn="base">
              <a:lnSpc>
                <a:spcPct val="107000"/>
              </a:lnSpc>
              <a:spcBef>
                <a:spcPts val="0"/>
              </a:spcBef>
              <a:spcAft>
                <a:spcPts val="195"/>
              </a:spcAft>
            </a:pPr>
            <a:r>
              <a:rPr lang="ar-SA" b="1" dirty="0">
                <a:solidFill>
                  <a:srgbClr val="000000"/>
                </a:solidFill>
                <a:latin typeface="Wingdings" panose="05000000000000000000" pitchFamily="2" charset="2"/>
                <a:ea typeface="Wingdings" panose="05000000000000000000" pitchFamily="2" charset="2"/>
                <a:cs typeface="B Nazanin"/>
              </a:rPr>
              <a:t>بهبود ناگهانی خلق بعد از یک دوره افسردگی</a:t>
            </a:r>
            <a:r>
              <a:rPr lang="ar-SA" b="1" dirty="0">
                <a:solidFill>
                  <a:srgbClr val="000000"/>
                </a:solidFill>
                <a:latin typeface="Wingdings" panose="05000000000000000000" pitchFamily="2" charset="2"/>
                <a:ea typeface="Times New Roman" panose="02020603050405020304" pitchFamily="18" charset="0"/>
                <a:cs typeface="Wingdings" panose="05000000000000000000" pitchFamily="2" charset="2"/>
              </a:rPr>
              <a:t> </a:t>
            </a:r>
            <a:endParaRPr lang="en-US" dirty="0">
              <a:latin typeface="Arial" panose="020B0604020202020204" pitchFamily="34" charset="0"/>
            </a:endParaRPr>
          </a:p>
          <a:p>
            <a:pPr marL="347472" marR="36576" indent="-347472" fontAlgn="base">
              <a:lnSpc>
                <a:spcPct val="107000"/>
              </a:lnSpc>
              <a:spcBef>
                <a:spcPts val="0"/>
              </a:spcBef>
              <a:spcAft>
                <a:spcPts val="190"/>
              </a:spcAft>
            </a:pPr>
            <a:r>
              <a:rPr lang="ar-SA" b="1" dirty="0">
                <a:solidFill>
                  <a:srgbClr val="000000"/>
                </a:solidFill>
                <a:latin typeface="Wingdings" panose="05000000000000000000" pitchFamily="2" charset="2"/>
                <a:ea typeface="Wingdings" panose="05000000000000000000" pitchFamily="2" charset="2"/>
                <a:cs typeface="B Nazanin"/>
              </a:rPr>
              <a:t>تلاش براي رتق و فتق امور شخصی </a:t>
            </a:r>
            <a:r>
              <a:rPr lang="ar-SA" b="1" dirty="0">
                <a:solidFill>
                  <a:srgbClr val="000000"/>
                </a:solidFill>
                <a:latin typeface="Wingdings" panose="05000000000000000000" pitchFamily="2" charset="2"/>
                <a:ea typeface="Times New Roman" panose="02020603050405020304" pitchFamily="18" charset="0"/>
                <a:cs typeface="Wingdings" panose="05000000000000000000" pitchFamily="2" charset="2"/>
              </a:rPr>
              <a:t> </a:t>
            </a:r>
            <a:endParaRPr lang="en-US" dirty="0">
              <a:latin typeface="Arial" panose="020B0604020202020204" pitchFamily="34" charset="0"/>
            </a:endParaRPr>
          </a:p>
          <a:p>
            <a:pPr marL="347472" marR="36576" indent="-347472" fontAlgn="base">
              <a:lnSpc>
                <a:spcPct val="118000"/>
              </a:lnSpc>
              <a:spcBef>
                <a:spcPts val="0"/>
              </a:spcBef>
            </a:pPr>
            <a:r>
              <a:rPr lang="ar-SA" b="1" dirty="0">
                <a:solidFill>
                  <a:srgbClr val="000000"/>
                </a:solidFill>
                <a:latin typeface="Wingdings" panose="05000000000000000000" pitchFamily="2" charset="2"/>
                <a:ea typeface="Wingdings" panose="05000000000000000000" pitchFamily="2" charset="2"/>
                <a:cs typeface="B Nazanin"/>
              </a:rPr>
              <a:t>نومیدي، خشم ، اضطراب یا احساس به بن بست رسیدن</a:t>
            </a:r>
            <a:r>
              <a:rPr lang="ar-SA" b="1" dirty="0">
                <a:solidFill>
                  <a:srgbClr val="000000"/>
                </a:solidFill>
                <a:latin typeface="Wingdings" panose="05000000000000000000" pitchFamily="2" charset="2"/>
                <a:ea typeface="Times New Roman" panose="02020603050405020304" pitchFamily="18" charset="0"/>
                <a:cs typeface="Wingdings" panose="05000000000000000000" pitchFamily="2" charset="2"/>
              </a:rPr>
              <a:t> </a:t>
            </a:r>
            <a:endParaRPr lang="en-US" dirty="0">
              <a:latin typeface="Arial" panose="020B0604020202020204" pitchFamily="34" charset="0"/>
            </a:endParaRPr>
          </a:p>
          <a:p>
            <a:pPr marL="347472" marR="36576" indent="-347472" fontAlgn="base">
              <a:lnSpc>
                <a:spcPct val="107000"/>
              </a:lnSpc>
              <a:spcBef>
                <a:spcPts val="0"/>
              </a:spcBef>
              <a:spcAft>
                <a:spcPts val="190"/>
              </a:spcAft>
            </a:pPr>
            <a:r>
              <a:rPr lang="ar-SA" b="1" dirty="0">
                <a:solidFill>
                  <a:srgbClr val="000000"/>
                </a:solidFill>
                <a:latin typeface="Wingdings" panose="05000000000000000000" pitchFamily="2" charset="2"/>
                <a:ea typeface="Wingdings" panose="05000000000000000000" pitchFamily="2" charset="2"/>
                <a:cs typeface="B Nazanin"/>
              </a:rPr>
              <a:t>سوء مصرف الکل و مواد یا افزایش آن</a:t>
            </a:r>
            <a:r>
              <a:rPr lang="ar-SA" b="1" dirty="0">
                <a:solidFill>
                  <a:srgbClr val="000000"/>
                </a:solidFill>
                <a:latin typeface="Wingdings" panose="05000000000000000000" pitchFamily="2" charset="2"/>
                <a:ea typeface="Times New Roman" panose="02020603050405020304" pitchFamily="18" charset="0"/>
                <a:cs typeface="Wingdings" panose="05000000000000000000" pitchFamily="2" charset="2"/>
              </a:rPr>
              <a:t> </a:t>
            </a:r>
            <a:endParaRPr lang="en-US" dirty="0">
              <a:latin typeface="Arial" panose="020B0604020202020204" pitchFamily="34" charset="0"/>
            </a:endParaRPr>
          </a:p>
          <a:p>
            <a:pPr marL="347472" marR="36576" indent="-347472" fontAlgn="base">
              <a:lnSpc>
                <a:spcPct val="107000"/>
              </a:lnSpc>
              <a:spcBef>
                <a:spcPts val="0"/>
              </a:spcBef>
            </a:pPr>
            <a:r>
              <a:rPr lang="ar-SA" b="1" dirty="0">
                <a:solidFill>
                  <a:srgbClr val="000000"/>
                </a:solidFill>
                <a:latin typeface="Wingdings" panose="05000000000000000000" pitchFamily="2" charset="2"/>
                <a:ea typeface="Wingdings" panose="05000000000000000000" pitchFamily="2" charset="2"/>
                <a:cs typeface="B Nazanin"/>
              </a:rPr>
              <a:t>رفتار هاي خطرناك یا انجام رفتارها و کارهاي پرخطر</a:t>
            </a:r>
            <a:endParaRPr lang="en-US" dirty="0">
              <a:latin typeface="Arial" panose="020B0604020202020204" pitchFamily="34" charset="0"/>
            </a:endParaRPr>
          </a:p>
        </p:txBody>
      </p:sp>
    </p:spTree>
    <p:extLst>
      <p:ext uri="{BB962C8B-B14F-4D97-AF65-F5344CB8AC3E}">
        <p14:creationId xmlns:p14="http://schemas.microsoft.com/office/powerpoint/2010/main" val="596315479"/>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سایر علایم هشدار دهندهخطر</a:t>
            </a:r>
            <a:endParaRPr lang="en-US" dirty="0"/>
          </a:p>
        </p:txBody>
      </p:sp>
      <p:sp>
        <p:nvSpPr>
          <p:cNvPr id="3" name="Content Placeholder 2"/>
          <p:cNvSpPr>
            <a:spLocks noGrp="1"/>
          </p:cNvSpPr>
          <p:nvPr>
            <p:ph idx="1"/>
          </p:nvPr>
        </p:nvSpPr>
        <p:spPr/>
        <p:txBody>
          <a:bodyPr/>
          <a:lstStyle/>
          <a:p>
            <a:pPr lvl="0" fontAlgn="base">
              <a:lnSpc>
                <a:spcPct val="107000"/>
              </a:lnSpc>
              <a:spcAft>
                <a:spcPts val="175"/>
              </a:spcAft>
              <a:buClr>
                <a:srgbClr val="000000"/>
              </a:buClr>
              <a:buSzPts val="1300"/>
              <a:buFont typeface="Wingdings" panose="05000000000000000000" pitchFamily="2" charset="2"/>
              <a:buChar char=""/>
            </a:pPr>
            <a:r>
              <a:rPr lang="ar-SA"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rPr>
              <a:t>تهدید به صدمه زدن یا کشتن خود یا صحبت در مورد آن</a:t>
            </a:r>
            <a:r>
              <a:rPr lang="ar-SA" dirty="0">
                <a:solidFill>
                  <a:srgbClr val="000000"/>
                </a:solidFill>
                <a:uFill>
                  <a:solidFill>
                    <a:srgbClr val="000000"/>
                  </a:solidFill>
                </a:uFill>
                <a:latin typeface="Wingdings" panose="05000000000000000000" pitchFamily="2" charset="2"/>
                <a:ea typeface="Times New Roman" panose="02020603050405020304" pitchFamily="18" charset="0"/>
                <a:cs typeface="Times New Roman" panose="02020603050405020304" pitchFamily="18" charset="0"/>
              </a:rPr>
              <a:t> </a:t>
            </a:r>
            <a:endParaRPr lang="en-US"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lvl="0" fontAlgn="base">
              <a:lnSpc>
                <a:spcPct val="107000"/>
              </a:lnSpc>
              <a:spcAft>
                <a:spcPts val="175"/>
              </a:spcAft>
              <a:buClr>
                <a:srgbClr val="000000"/>
              </a:buClr>
              <a:buSzPts val="1300"/>
              <a:buFont typeface="Wingdings" panose="05000000000000000000" pitchFamily="2" charset="2"/>
              <a:buChar char=""/>
            </a:pPr>
            <a:r>
              <a:rPr lang="ar-SA"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rPr>
              <a:t>تهیه وسایل  خودکشی مانند اسلحه، قرص و یا  درصدد تهیه آن بودن</a:t>
            </a:r>
            <a:r>
              <a:rPr lang="ar-SA" dirty="0">
                <a:solidFill>
                  <a:srgbClr val="000000"/>
                </a:solidFill>
                <a:uFill>
                  <a:solidFill>
                    <a:srgbClr val="000000"/>
                  </a:solidFill>
                </a:uFill>
                <a:latin typeface="Wingdings" panose="05000000000000000000" pitchFamily="2" charset="2"/>
                <a:ea typeface="Times New Roman" panose="02020603050405020304" pitchFamily="18" charset="0"/>
                <a:cs typeface="Times New Roman" panose="02020603050405020304" pitchFamily="18" charset="0"/>
              </a:rPr>
              <a:t> </a:t>
            </a:r>
            <a:endParaRPr lang="en-US"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lvl="0" fontAlgn="base">
              <a:lnSpc>
                <a:spcPct val="107000"/>
              </a:lnSpc>
              <a:spcAft>
                <a:spcPts val="175"/>
              </a:spcAft>
              <a:buClr>
                <a:srgbClr val="000000"/>
              </a:buClr>
              <a:buSzPts val="1300"/>
              <a:buFont typeface="Wingdings" panose="05000000000000000000" pitchFamily="2" charset="2"/>
              <a:buChar char=""/>
            </a:pPr>
            <a:r>
              <a:rPr lang="ar-SA"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rPr>
              <a:t>نوشتن یادداشت خودکشی و یا وصیت نامه </a:t>
            </a:r>
            <a:r>
              <a:rPr lang="ar-SA" dirty="0">
                <a:solidFill>
                  <a:srgbClr val="000000"/>
                </a:solidFill>
                <a:uFill>
                  <a:solidFill>
                    <a:srgbClr val="000000"/>
                  </a:solidFill>
                </a:uFill>
                <a:latin typeface="Wingdings" panose="05000000000000000000" pitchFamily="2" charset="2"/>
                <a:ea typeface="Times New Roman" panose="02020603050405020304" pitchFamily="18" charset="0"/>
                <a:cs typeface="Times New Roman" panose="02020603050405020304" pitchFamily="18" charset="0"/>
              </a:rPr>
              <a:t> </a:t>
            </a:r>
            <a:endParaRPr lang="en-US"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lvl="0" fontAlgn="base">
              <a:lnSpc>
                <a:spcPct val="107000"/>
              </a:lnSpc>
              <a:spcAft>
                <a:spcPts val="175"/>
              </a:spcAft>
              <a:buClr>
                <a:srgbClr val="000000"/>
              </a:buClr>
              <a:buSzPts val="1300"/>
              <a:buFont typeface="Wingdings" panose="05000000000000000000" pitchFamily="2" charset="2"/>
              <a:buChar char=""/>
            </a:pPr>
            <a:r>
              <a:rPr lang="ar-SA"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rPr>
              <a:t>اضطراب و بیقراري شدید</a:t>
            </a:r>
            <a:r>
              <a:rPr lang="ar-SA" dirty="0">
                <a:solidFill>
                  <a:srgbClr val="000000"/>
                </a:solidFill>
                <a:uFill>
                  <a:solidFill>
                    <a:srgbClr val="000000"/>
                  </a:solidFill>
                </a:uFill>
                <a:latin typeface="Wingdings" panose="05000000000000000000" pitchFamily="2" charset="2"/>
                <a:ea typeface="Times New Roman" panose="02020603050405020304" pitchFamily="18" charset="0"/>
                <a:cs typeface="Times New Roman" panose="02020603050405020304" pitchFamily="18" charset="0"/>
              </a:rPr>
              <a:t> </a:t>
            </a:r>
            <a:endParaRPr lang="en-US"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lvl="0" fontAlgn="base">
              <a:lnSpc>
                <a:spcPct val="107000"/>
              </a:lnSpc>
              <a:spcAft>
                <a:spcPts val="175"/>
              </a:spcAft>
              <a:buClr>
                <a:srgbClr val="000000"/>
              </a:buClr>
              <a:buSzPts val="1300"/>
              <a:buFont typeface="Wingdings" panose="05000000000000000000" pitchFamily="2" charset="2"/>
              <a:buChar char=""/>
            </a:pPr>
            <a:r>
              <a:rPr lang="ar-SA"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rPr>
              <a:t>خشم  یا کینه جویی و حس انتقام زیاد و کنترل نشده</a:t>
            </a:r>
            <a:r>
              <a:rPr lang="ar-SA" dirty="0">
                <a:solidFill>
                  <a:srgbClr val="000000"/>
                </a:solidFill>
                <a:uFill>
                  <a:solidFill>
                    <a:srgbClr val="000000"/>
                  </a:solidFill>
                </a:uFill>
                <a:latin typeface="Wingdings" panose="05000000000000000000" pitchFamily="2" charset="2"/>
                <a:ea typeface="Times New Roman" panose="02020603050405020304" pitchFamily="18" charset="0"/>
                <a:cs typeface="Times New Roman" panose="02020603050405020304" pitchFamily="18" charset="0"/>
              </a:rPr>
              <a:t> </a:t>
            </a:r>
            <a:endParaRPr lang="en-US" dirty="0">
              <a:solidFill>
                <a:srgbClr val="000000"/>
              </a:solidFill>
              <a:uFill>
                <a:solidFill>
                  <a:srgbClr val="000000"/>
                </a:solidFill>
              </a:uFill>
              <a:latin typeface="Wingdings" panose="05000000000000000000" pitchFamily="2" charset="2"/>
              <a:ea typeface="Wingdings" panose="05000000000000000000" pitchFamily="2" charset="2"/>
              <a:cs typeface="Wingdings" panose="05000000000000000000" pitchFamily="2" charset="2"/>
            </a:endParaRPr>
          </a:p>
          <a:p>
            <a:pPr marL="0" indent="0">
              <a:buNone/>
            </a:pPr>
            <a:endParaRPr lang="en-US" dirty="0"/>
          </a:p>
        </p:txBody>
      </p:sp>
    </p:spTree>
    <p:extLst>
      <p:ext uri="{BB962C8B-B14F-4D97-AF65-F5344CB8AC3E}">
        <p14:creationId xmlns:p14="http://schemas.microsoft.com/office/powerpoint/2010/main" val="272419638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260985" indent="-1905" algn="just">
              <a:lnSpc>
                <a:spcPct val="118000"/>
              </a:lnSpc>
              <a:spcAft>
                <a:spcPts val="25"/>
              </a:spcAft>
            </a:pPr>
            <a:r>
              <a:rPr lang="ar-SA" dirty="0">
                <a:solidFill>
                  <a:srgbClr val="000000"/>
                </a:solidFill>
                <a:latin typeface="B Mitra"/>
                <a:ea typeface="B Mitra"/>
              </a:rPr>
              <a:t>در انتها خانواده را تشویق کنید به نیازها و نگرانی هاي  بیمار توجه داشته باشند و در هرحال ، از آنها حمایت کرده و انزواي عاطفی آنان را کاهش دهند. همچنین، به نگرانی ها و  احساسات خانواده مانند ترس یا خشم نیز توجه کنید و اگر نیاز به حمایت و کمک دارند، ارجاع مناسب را انجام دهید.   </a:t>
            </a:r>
            <a:endParaRPr lang="en-US" dirty="0">
              <a:solidFill>
                <a:srgbClr val="000000"/>
              </a:solidFill>
              <a:latin typeface="B Mitra"/>
              <a:ea typeface="B Mitra"/>
            </a:endParaRPr>
          </a:p>
          <a:p>
            <a:pPr marL="500380" marR="269240" indent="-1905" rtl="0">
              <a:lnSpc>
                <a:spcPct val="107000"/>
              </a:lnSpc>
              <a:spcAft>
                <a:spcPts val="135"/>
              </a:spcAft>
            </a:pPr>
            <a:r>
              <a:rPr lang="en-US" dirty="0">
                <a:solidFill>
                  <a:srgbClr val="000000"/>
                </a:solidFill>
                <a:latin typeface="B Mitra"/>
                <a:ea typeface="B Mitra"/>
              </a:rPr>
              <a:t>  </a:t>
            </a:r>
          </a:p>
          <a:p>
            <a:pPr marL="0" indent="0">
              <a:buNone/>
            </a:pPr>
            <a:endParaRPr lang="en-US" dirty="0"/>
          </a:p>
        </p:txBody>
      </p:sp>
    </p:spTree>
    <p:extLst>
      <p:ext uri="{BB962C8B-B14F-4D97-AF65-F5344CB8AC3E}">
        <p14:creationId xmlns:p14="http://schemas.microsoft.com/office/powerpoint/2010/main" val="2974521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عوامل محافظت کننده</a:t>
            </a:r>
            <a:endParaRPr lang="en-US" dirty="0"/>
          </a:p>
        </p:txBody>
      </p:sp>
      <p:sp>
        <p:nvSpPr>
          <p:cNvPr id="3" name="Content Placeholder 2"/>
          <p:cNvSpPr>
            <a:spLocks noGrp="1"/>
          </p:cNvSpPr>
          <p:nvPr>
            <p:ph idx="1"/>
          </p:nvPr>
        </p:nvSpPr>
        <p:spPr/>
        <p:txBody>
          <a:bodyPr/>
          <a:lstStyle/>
          <a:p>
            <a:pPr marL="266065" indent="-6350">
              <a:lnSpc>
                <a:spcPct val="107000"/>
              </a:lnSpc>
              <a:spcAft>
                <a:spcPts val="265"/>
              </a:spcAft>
            </a:pPr>
            <a:r>
              <a:rPr lang="ar-SA" sz="1600" b="1" dirty="0">
                <a:solidFill>
                  <a:srgbClr val="000000"/>
                </a:solidFill>
                <a:latin typeface="B Mitra"/>
                <a:ea typeface="B Mitra"/>
              </a:rPr>
              <a:t>الف -عوامل محافظ فردي</a:t>
            </a:r>
            <a:r>
              <a:rPr lang="ar-SA" sz="1600" dirty="0">
                <a:solidFill>
                  <a:srgbClr val="000000"/>
                </a:solidFill>
                <a:latin typeface="B Mitra"/>
                <a:ea typeface="B Mitra"/>
              </a:rPr>
              <a:t>:   </a:t>
            </a:r>
            <a:endParaRPr lang="en-US" dirty="0">
              <a:solidFill>
                <a:srgbClr val="000000"/>
              </a:solidFill>
              <a:latin typeface="B Mitra"/>
              <a:ea typeface="B Mitra"/>
            </a:endParaRPr>
          </a:p>
          <a:p>
            <a:pPr marL="272415" indent="-6350">
              <a:lnSpc>
                <a:spcPct val="107000"/>
              </a:lnSpc>
              <a:spcAft>
                <a:spcPts val="175"/>
              </a:spcAft>
            </a:pPr>
            <a:r>
              <a:rPr lang="ar-SA" dirty="0">
                <a:solidFill>
                  <a:srgbClr val="000000"/>
                </a:solidFill>
                <a:latin typeface="B Mitra"/>
                <a:ea typeface="B Mitra"/>
              </a:rPr>
              <a:t>حس توان مندي  </a:t>
            </a:r>
            <a:endParaRPr lang="en-US" dirty="0">
              <a:solidFill>
                <a:srgbClr val="000000"/>
              </a:solidFill>
              <a:latin typeface="B Mitra"/>
              <a:ea typeface="B Mitra"/>
            </a:endParaRPr>
          </a:p>
          <a:p>
            <a:pPr marL="260985" marR="4230370" indent="-1905" algn="just">
              <a:lnSpc>
                <a:spcPct val="118000"/>
              </a:lnSpc>
              <a:spcAft>
                <a:spcPts val="25"/>
              </a:spcAft>
            </a:pPr>
            <a:r>
              <a:rPr lang="ar-SA" dirty="0">
                <a:solidFill>
                  <a:srgbClr val="000000"/>
                </a:solidFill>
                <a:latin typeface="B Mitra"/>
                <a:ea typeface="B Mitra"/>
              </a:rPr>
              <a:t>مهارت هاي بین فردي موثر  مهارت حل مساله منطقی  </a:t>
            </a:r>
            <a:endParaRPr lang="en-US" dirty="0">
              <a:solidFill>
                <a:srgbClr val="000000"/>
              </a:solidFill>
              <a:latin typeface="B Mitra"/>
              <a:ea typeface="B Mitra"/>
            </a:endParaRPr>
          </a:p>
          <a:p>
            <a:pPr marL="92075" marR="3230880" indent="-5080" algn="l">
              <a:lnSpc>
                <a:spcPct val="119000"/>
              </a:lnSpc>
            </a:pPr>
            <a:r>
              <a:rPr lang="ar-SA" dirty="0">
                <a:solidFill>
                  <a:srgbClr val="000000"/>
                </a:solidFill>
                <a:latin typeface="B Mitra"/>
                <a:ea typeface="B Mitra"/>
              </a:rPr>
              <a:t>مهارت مقابله سالم و موثر با مشکلات زندگی  خوش بینی و امید به آینده و وجود حس هدفمندي   وجود وابستگی هاي مذهبی  </a:t>
            </a:r>
            <a:endParaRPr lang="en-US" dirty="0">
              <a:solidFill>
                <a:srgbClr val="000000"/>
              </a:solidFill>
              <a:latin typeface="B Mitra"/>
              <a:ea typeface="B Mitra"/>
            </a:endParaRPr>
          </a:p>
          <a:p>
            <a:pPr marL="0" indent="0">
              <a:buNone/>
            </a:pPr>
            <a:endParaRPr lang="en-US" dirty="0"/>
          </a:p>
        </p:txBody>
      </p:sp>
    </p:spTree>
    <p:extLst>
      <p:ext uri="{BB962C8B-B14F-4D97-AF65-F5344CB8AC3E}">
        <p14:creationId xmlns:p14="http://schemas.microsoft.com/office/powerpoint/2010/main" val="2541093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fa-IR" sz="4400" dirty="0" smtClean="0"/>
          </a:p>
          <a:p>
            <a:pPr marL="0" indent="0" algn="ctr">
              <a:buNone/>
            </a:pPr>
            <a:endParaRPr lang="fa-IR" sz="4400" dirty="0"/>
          </a:p>
          <a:p>
            <a:pPr marL="0" indent="0" algn="ctr">
              <a:buNone/>
            </a:pPr>
            <a:r>
              <a:rPr lang="fa-IR" sz="4400" dirty="0" smtClean="0"/>
              <a:t>پایان</a:t>
            </a:r>
            <a:endParaRPr lang="en-US" sz="4400" dirty="0"/>
          </a:p>
        </p:txBody>
      </p:sp>
    </p:spTree>
    <p:extLst>
      <p:ext uri="{BB962C8B-B14F-4D97-AF65-F5344CB8AC3E}">
        <p14:creationId xmlns:p14="http://schemas.microsoft.com/office/powerpoint/2010/main" val="115039679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856</TotalTime>
  <Words>6110</Words>
  <Application>Microsoft Office PowerPoint</Application>
  <PresentationFormat>Custom</PresentationFormat>
  <Paragraphs>276</Paragraphs>
  <Slides>90</Slides>
  <Notes>0</Notes>
  <HiddenSlides>0</HiddenSlides>
  <MMClips>0</MMClips>
  <ScaleCrop>false</ScaleCrop>
  <HeadingPairs>
    <vt:vector size="4" baseType="variant">
      <vt:variant>
        <vt:lpstr>Theme</vt:lpstr>
      </vt:variant>
      <vt:variant>
        <vt:i4>1</vt:i4>
      </vt:variant>
      <vt:variant>
        <vt:lpstr>Slide Titles</vt:lpstr>
      </vt:variant>
      <vt:variant>
        <vt:i4>90</vt:i4>
      </vt:variant>
    </vt:vector>
  </HeadingPairs>
  <TitlesOfParts>
    <vt:vector size="91" baseType="lpstr">
      <vt:lpstr>Facet</vt:lpstr>
      <vt:lpstr>PowerPoint Presentation</vt:lpstr>
      <vt:lpstr>PowerPoint Presentation</vt:lpstr>
      <vt:lpstr>PowerPoint Presentation</vt:lpstr>
      <vt:lpstr>تعاریف و واژه ها</vt:lpstr>
      <vt:lpstr>PowerPoint Presentation</vt:lpstr>
      <vt:lpstr>PowerPoint Presentation</vt:lpstr>
      <vt:lpstr>PowerPoint Presentation</vt:lpstr>
      <vt:lpstr>PowerPoint Presentation</vt:lpstr>
      <vt:lpstr>عوامل محافظت کننده</vt:lpstr>
      <vt:lpstr>PowerPoint Presentation</vt:lpstr>
      <vt:lpstr>PowerPoint Presentation</vt:lpstr>
      <vt:lpstr>مدیریت خودکشی</vt:lpstr>
      <vt:lpstr>PowerPoint Presentation</vt:lpstr>
      <vt:lpstr>دارو درمانی</vt:lpstr>
      <vt:lpstr>مداخلات روانشناختی</vt:lpstr>
      <vt:lpstr>PowerPoint Presentation</vt:lpstr>
      <vt:lpstr>PowerPoint Presentation</vt:lpstr>
      <vt:lpstr>PowerPoint Presentation</vt:lpstr>
      <vt:lpstr>PowerPoint Presentation</vt:lpstr>
      <vt:lpstr>جلسه اول :ارزیابی خطر خودکشی و طرح امنیت </vt:lpstr>
      <vt:lpstr>PowerPoint Presentation</vt:lpstr>
      <vt:lpstr>PowerPoint Presentation</vt:lpstr>
      <vt:lpstr>PowerPoint Presentation</vt:lpstr>
      <vt:lpstr>PowerPoint Presentation</vt:lpstr>
      <vt:lpstr>PowerPoint Presentation</vt:lpstr>
      <vt:lpstr>PowerPoint Presentation</vt:lpstr>
      <vt:lpstr>ارزیابی افکار فعلی خودکشی</vt:lpstr>
      <vt:lpstr>سوالات مربوط به افکار فعلی خودکشی</vt:lpstr>
      <vt:lpstr>ارزیابی وجود طرح و نقشه براي خودکشی </vt:lpstr>
      <vt:lpstr>سوالات مربوط به طرخ و نقشه</vt:lpstr>
      <vt:lpstr>PowerPoint Presentation</vt:lpstr>
      <vt:lpstr>ارزیابی قصد خودکشی</vt:lpstr>
      <vt:lpstr>PowerPoint Presentation</vt:lpstr>
      <vt:lpstr>ارزیابی احتمال عملی کردن نقشه</vt:lpstr>
      <vt:lpstr>سوالات مربوط به اختمال عملی کردن نقشه</vt:lpstr>
      <vt:lpstr>PowerPoint Presentation</vt:lpstr>
      <vt:lpstr>سوالات مربوط به عوامل برانگیز قبلی</vt:lpstr>
      <vt:lpstr>سوالات مربوط به کشنده بودن</vt:lpstr>
      <vt:lpstr>سوالات مربوط به تکانه ای بودن</vt:lpstr>
      <vt:lpstr>سوالات مربوط به مصرف مواد </vt:lpstr>
      <vt:lpstr>PowerPoint Presentation</vt:lpstr>
      <vt:lpstr>سوالات مربوط به پیامد</vt:lpstr>
      <vt:lpstr>سوالات مربوط به احساس فرد در مورد زنده بودن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طرح امنیت</vt:lpstr>
      <vt:lpstr>قرار داد عدم آسیب</vt:lpstr>
      <vt:lpstr>PowerPoint Presentation</vt:lpstr>
      <vt:lpstr>جلسه دوم آموزش روانی و کاهش رنج بیمار </vt:lpstr>
      <vt:lpstr>PowerPoint Presentation</vt:lpstr>
      <vt:lpstr>PowerPoint Presentation</vt:lpstr>
      <vt:lpstr>PowerPoint Presentation</vt:lpstr>
      <vt:lpstr>PowerPoint Presentation</vt:lpstr>
      <vt:lpstr>آرام سازی خود</vt:lpstr>
      <vt:lpstr>PowerPoint Presentation</vt:lpstr>
      <vt:lpstr>پرت کردن حواس</vt:lpstr>
      <vt:lpstr>PowerPoint Presentation</vt:lpstr>
      <vt:lpstr>خود گویی مثبت</vt:lpstr>
      <vt:lpstr>PowerPoint Presentation</vt:lpstr>
      <vt:lpstr>مراقبت از خود</vt:lpstr>
      <vt:lpstr>PowerPoint Presentation</vt:lpstr>
      <vt:lpstr>PowerPoint Presentation</vt:lpstr>
      <vt:lpstr>جلسه سوم مدیریت خودکشی</vt:lpstr>
      <vt:lpstr>مروری بر جلسه</vt:lpstr>
      <vt:lpstr>PowerPoint Presentation</vt:lpstr>
      <vt:lpstr>PowerPoint Presentation</vt:lpstr>
      <vt:lpstr>PowerPoint Presentation</vt:lpstr>
      <vt:lpstr>سوالات مربوط به انگیزه بیمار</vt:lpstr>
      <vt:lpstr>PowerPoint Presentation</vt:lpstr>
      <vt:lpstr>PowerPoint Presentation</vt:lpstr>
      <vt:lpstr>PowerPoint Presentation</vt:lpstr>
      <vt:lpstr>گام دوم حل مسئله</vt:lpstr>
      <vt:lpstr>PowerPoint Presentation</vt:lpstr>
      <vt:lpstr>PowerPoint Presentation</vt:lpstr>
      <vt:lpstr>PowerPoint Presentation</vt:lpstr>
      <vt:lpstr>PowerPoint Presentation</vt:lpstr>
      <vt:lpstr>جلسه جهارم آموزش خانواده</vt:lpstr>
      <vt:lpstr>PowerPoint Presentation</vt:lpstr>
      <vt:lpstr>PowerPoint Presentation</vt:lpstr>
      <vt:lpstr>PowerPoint Presentation</vt:lpstr>
      <vt:lpstr>PowerPoint Presentation</vt:lpstr>
      <vt:lpstr>سایر علایم هشدار دهندهخطر</vt:lpstr>
      <vt:lpstr>PowerPoint Presentation</vt:lpstr>
      <vt:lpstr>PowerPoint Presentation</vt:lpstr>
    </vt:vector>
  </TitlesOfParts>
  <Company>MRT www.Win2Farsi.com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Moorche</dc:creator>
  <cp:lastModifiedBy>Almasiran</cp:lastModifiedBy>
  <cp:revision>151</cp:revision>
  <dcterms:created xsi:type="dcterms:W3CDTF">2021-11-30T15:11:37Z</dcterms:created>
  <dcterms:modified xsi:type="dcterms:W3CDTF">2023-01-31T23:42:27Z</dcterms:modified>
</cp:coreProperties>
</file>